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media/image5.jpeg" ContentType="image/jpeg"/>
  <Override PartName="/ppt/media/image6.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7.jpeg" ContentType="image/jpeg"/>
  <Override PartName="/ppt/media/image8.jpeg" ContentType="image/jpeg"/>
  <Override PartName="/ppt/media/image9.jpeg" ContentType="image/jpeg"/>
  <Override PartName="/ppt/notesSlides/notesSlide7.xml" ContentType="application/vnd.openxmlformats-officedocument.presentationml.notesSlide+xml"/>
  <Override PartName="/ppt/media/image10.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2.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0.jpeg" ContentType="image/jpeg"/>
  <Override PartName="/ppt/media/image21.jpeg" ContentType="image/jpeg"/>
  <Override PartName="/ppt/media/image22.jpeg" ContentType="image/jpeg"/>
  <Override PartName="/ppt/media/image23.jpeg" ContentType="image/jpeg"/>
  <Override PartName="/ppt/notesSlides/notesSlide18.xml" ContentType="application/vnd.openxmlformats-officedocument.presentationml.notesSlide+xml"/>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notesSlides/notesSlide19.xml" ContentType="application/vnd.openxmlformats-officedocument.presentationml.notesSlide+xml"/>
  <Override PartName="/ppt/media/image3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7" name="Shape 207"/>
          <p:cNvSpPr/>
          <p:nvPr>
            <p:ph type="sldImg"/>
          </p:nvPr>
        </p:nvSpPr>
        <p:spPr>
          <a:xfrm>
            <a:off x="1143000" y="685800"/>
            <a:ext cx="4572000" cy="3429000"/>
          </a:xfrm>
          <a:prstGeom prst="rect">
            <a:avLst/>
          </a:prstGeom>
        </p:spPr>
        <p:txBody>
          <a:bodyPr/>
          <a:lstStyle/>
          <a:p>
            <a:pPr/>
          </a:p>
        </p:txBody>
      </p:sp>
      <p:sp>
        <p:nvSpPr>
          <p:cNvPr id="208" name="Shape 20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mj-lt"/>
        <a:ea typeface="+mj-ea"/>
        <a:cs typeface="+mj-cs"/>
        <a:sym typeface="Lucida Grande"/>
      </a:defRPr>
    </a:lvl1pPr>
    <a:lvl2pPr indent="228600" defTabSz="457200" latinLnBrk="0">
      <a:defRPr sz="2200">
        <a:latin typeface="+mj-lt"/>
        <a:ea typeface="+mj-ea"/>
        <a:cs typeface="+mj-cs"/>
        <a:sym typeface="Lucida Grande"/>
      </a:defRPr>
    </a:lvl2pPr>
    <a:lvl3pPr indent="457200" defTabSz="457200" latinLnBrk="0">
      <a:defRPr sz="2200">
        <a:latin typeface="+mj-lt"/>
        <a:ea typeface="+mj-ea"/>
        <a:cs typeface="+mj-cs"/>
        <a:sym typeface="Lucida Grande"/>
      </a:defRPr>
    </a:lvl3pPr>
    <a:lvl4pPr indent="685800" defTabSz="457200" latinLnBrk="0">
      <a:defRPr sz="2200">
        <a:latin typeface="+mj-lt"/>
        <a:ea typeface="+mj-ea"/>
        <a:cs typeface="+mj-cs"/>
        <a:sym typeface="Lucida Grande"/>
      </a:defRPr>
    </a:lvl4pPr>
    <a:lvl5pPr indent="914400" defTabSz="457200" latinLnBrk="0">
      <a:defRPr sz="2200">
        <a:latin typeface="+mj-lt"/>
        <a:ea typeface="+mj-ea"/>
        <a:cs typeface="+mj-cs"/>
        <a:sym typeface="Lucida Grande"/>
      </a:defRPr>
    </a:lvl5pPr>
    <a:lvl6pPr indent="1143000" defTabSz="457200" latinLnBrk="0">
      <a:defRPr sz="2200">
        <a:latin typeface="+mj-lt"/>
        <a:ea typeface="+mj-ea"/>
        <a:cs typeface="+mj-cs"/>
        <a:sym typeface="Lucida Grande"/>
      </a:defRPr>
    </a:lvl6pPr>
    <a:lvl7pPr indent="1371600" defTabSz="457200" latinLnBrk="0">
      <a:defRPr sz="2200">
        <a:latin typeface="+mj-lt"/>
        <a:ea typeface="+mj-ea"/>
        <a:cs typeface="+mj-cs"/>
        <a:sym typeface="Lucida Grande"/>
      </a:defRPr>
    </a:lvl7pPr>
    <a:lvl8pPr indent="1600200" defTabSz="457200" latinLnBrk="0">
      <a:defRPr sz="2200">
        <a:latin typeface="+mj-lt"/>
        <a:ea typeface="+mj-ea"/>
        <a:cs typeface="+mj-cs"/>
        <a:sym typeface="Lucida Grande"/>
      </a:defRPr>
    </a:lvl8pPr>
    <a:lvl9pPr indent="1828800" defTabSz="457200" latinLnBrk="0">
      <a:defRPr sz="2200">
        <a:latin typeface="+mj-lt"/>
        <a:ea typeface="+mj-ea"/>
        <a:cs typeface="+mj-cs"/>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Bienvenue à la 4° édition des conférences qu’essaie d’organiser tous les ans le Pôle Santé des Bastides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l’orthophoniste, Mme PARSY</a:t>
            </a:r>
          </a:p>
          <a:p>
            <a:pPr/>
            <a:r>
              <a:t>10 mn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a:r>
              <a:t>La neuropsychologue, Mme</a:t>
            </a:r>
          </a:p>
          <a:p>
            <a:pPr/>
            <a:r>
              <a:t>10 mn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p>
            <a:pPr/>
            <a:r>
              <a:t>la psychométricienne, Mme …</a:t>
            </a:r>
          </a:p>
          <a:p>
            <a:pPr/>
            <a:r>
              <a:t>10 mn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r>
              <a:t>L’ergothérapeute, Mme</a:t>
            </a:r>
          </a:p>
          <a:p>
            <a:pPr/>
            <a:r>
              <a:t>10 mn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r>
              <a:t>Interaction avec la salle (10 mn)</a:t>
            </a:r>
          </a:p>
          <a:p>
            <a:pPr/>
          </a:p>
          <a:p>
            <a:pPr/>
            <a:r>
              <a:t>Préparer quelques questions à l’avance si besoin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Comme je l’évoquais tout à l’heure et comme vous devez en être convaincu maintenant après la présentation de nos intervenants, ce travail multidisciplinaire se doit probablement d’être aussi transdisciplinaire si on veut bien faire les choses : un vrai travail transversal avec non seulement les soignants, médecins ou para médicaux, mais aussi des non soignants, impliqués de manière complémentaire pour informer, aiguiller, soutenir, etc.</a:t>
            </a:r>
            <a:br/>
            <a:r>
              <a:t>Pour cela, je laisse la place à l’association DFD40 et sa/ses représentants pour nous parler de son rôle et son niveau d’intervention et d’aide auprès des enfants, des parents et de tous ceux qui sont en contact avec des « dys ».</a:t>
            </a:r>
            <a: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p>
            <a:pPr/>
            <a:r>
              <a:t>Interaction avec la salle (10 mn)</a:t>
            </a:r>
          </a:p>
          <a:p>
            <a:pPr/>
          </a:p>
          <a:p>
            <a:pPr/>
            <a:r>
              <a:t>Préparer quelques questions à l’avance si besoin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Shape 605"/>
          <p:cNvSpPr/>
          <p:nvPr>
            <p:ph type="sldImg"/>
          </p:nvPr>
        </p:nvSpPr>
        <p:spPr>
          <a:prstGeom prst="rect">
            <a:avLst/>
          </a:prstGeom>
        </p:spPr>
        <p:txBody>
          <a:bodyPr/>
          <a:lstStyle/>
          <a:p>
            <a:pPr/>
          </a:p>
        </p:txBody>
      </p:sp>
      <p:sp>
        <p:nvSpPr>
          <p:cNvPr id="606" name="Shape 606"/>
          <p:cNvSpPr/>
          <p:nvPr>
            <p:ph type="body" sz="quarter" idx="1"/>
          </p:nvPr>
        </p:nvSpPr>
        <p:spPr>
          <a:prstGeom prst="rect">
            <a:avLst/>
          </a:prstGeom>
        </p:spPr>
        <p:txBody>
          <a:bodyPr/>
          <a:lstStyle/>
          <a:p>
            <a:pPr/>
            <a:r>
              <a:t>Si vous avez suivi jusqu’ici, vous avez donc dû comprendre que rien n’est désespéré.</a:t>
            </a:r>
            <a:br/>
            <a:r>
              <a:t>Pour preuve, le petit film de 4 mn qui va suivre que nous propose l’association pour faire passer le message d’une intégration possible et réussie de ce qui paraissait être au départ un handicap individuel, personnel et social.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Shape 630"/>
          <p:cNvSpPr/>
          <p:nvPr>
            <p:ph type="sldImg"/>
          </p:nvPr>
        </p:nvSpPr>
        <p:spPr>
          <a:prstGeom prst="rect">
            <a:avLst/>
          </a:prstGeom>
        </p:spPr>
        <p:txBody>
          <a:bodyPr/>
          <a:lstStyle/>
          <a:p>
            <a:pPr/>
          </a:p>
        </p:txBody>
      </p:sp>
      <p:sp>
        <p:nvSpPr>
          <p:cNvPr id="631" name="Shape 631"/>
          <p:cNvSpPr/>
          <p:nvPr>
            <p:ph type="body" sz="quarter" idx="1"/>
          </p:nvPr>
        </p:nvSpPr>
        <p:spPr>
          <a:prstGeom prst="rect">
            <a:avLst/>
          </a:prstGeom>
        </p:spPr>
        <p:txBody>
          <a:bodyPr/>
          <a:lstStyle/>
          <a:p>
            <a:pPr/>
            <a:r>
              <a:t>Et s’il vous faut encore quelques preuves, voici un rapide thrombinoscope de dys célèbres.</a:t>
            </a:r>
          </a:p>
          <a:p>
            <a:pPr/>
            <a:r>
              <a:t>Je vous laisse repérer lesquels sont dyslexiques, dyscalculiques ou dyspraxiques.</a:t>
            </a:r>
          </a:p>
          <a:p>
            <a:pPr/>
            <a:r>
              <a:t>Si vous voulez mon avis, le tout dernier est tout çà à la fois, à faire confirmer par nos experts.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hape 638"/>
          <p:cNvSpPr/>
          <p:nvPr>
            <p:ph type="sldImg"/>
          </p:nvPr>
        </p:nvSpPr>
        <p:spPr>
          <a:prstGeom prst="rect">
            <a:avLst/>
          </a:prstGeom>
        </p:spPr>
        <p:txBody>
          <a:bodyPr/>
          <a:lstStyle/>
          <a:p>
            <a:pPr/>
          </a:p>
        </p:txBody>
      </p:sp>
      <p:sp>
        <p:nvSpPr>
          <p:cNvPr id="639" name="Shape 639"/>
          <p:cNvSpPr/>
          <p:nvPr>
            <p:ph type="body" sz="quarter" idx="1"/>
          </p:nvPr>
        </p:nvSpPr>
        <p:spPr>
          <a:prstGeom prst="rect">
            <a:avLst/>
          </a:prstGeom>
        </p:spPr>
        <p:txBody>
          <a:bodyPr/>
          <a:lstStyle/>
          <a:p>
            <a:pPr/>
            <a:r>
              <a:t>Merci pour votre participation et votre attention.</a:t>
            </a:r>
            <a:br/>
            <a:br/>
            <a:r>
              <a:t>Avant de se quitter, nous vous proposons maintenant, si vous le voulez bien de poursuivre pourquoi pas encore un peu la discussion avec nous notre désormais expert local en cocktail de fin de conférence à qui nous avons soumis l’exercice de réaliser quelques boissons DYS, un peu décalées, disons un peu relues, un peu revues, un peu dyspraxiques…</a:t>
            </a:r>
          </a:p>
          <a:p>
            <a:pPr/>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présentation du projet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présentation du thème (5 mn)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Interaction avec la salle (10 à 15 mn)</a:t>
            </a:r>
          </a:p>
          <a:p>
            <a:pPr/>
          </a:p>
          <a:p>
            <a:pPr/>
            <a:r>
              <a:t>Préparer quelques questions à l’avance si besoin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p>
            <a:pPr/>
            <a:r>
              <a:t>témoignage de Perrine LACAVE : dyspraxie de sa fille, vie au quotidien, mise en place d’outils (exemples à projeter pendant qu’elle parle)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r>
              <a:t>témoignage de Perrine LACAVE : dyspraxie de sa fille, vie au quotidien, mise en place d’outils (exemples à projeter pendant qu’elle parle)</a:t>
            </a:r>
          </a:p>
          <a:p>
            <a:pPr/>
          </a:p>
          <a:p>
            <a:pPr/>
            <a:r>
              <a:t>illustration : http://adozen.fr/manuel-de-survie-pour-parents-dados-qui-petent-les-plombs-gratuit/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p>
          <a:p>
            <a:pPr/>
            <a:r>
              <a:t>Parce qu’ils sont par nécessité en première ligne, probablement plus souvent que les parents eux-même et toujours au bon moment pour évoquer ou suspecter le problème (Dominique PALLUEL nous a dit qu’un enfant par classe était probablement concerné), il nous paraissait évident de demander à un professeur des écoles d’apporter son témoignage et son expérience pour évoquer ce sujet. Je remercie donc Mme BOUCHARD d’être ici ce soir pour cela mais je sais et je vois qu’il y a d’autres enseignants dans la salle avec lesquels il serait intéressant d’échanger ensuite.</a:t>
            </a:r>
          </a:p>
          <a:p>
            <a:pPr/>
            <a:r>
              <a:t>10 mn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Interaction avec la salle (10 mn)</a:t>
            </a:r>
          </a:p>
          <a:p>
            <a:pPr/>
          </a:p>
          <a:p>
            <a:pPr/>
            <a:r>
              <a:t>Préparer quelques questions à l’avance si besoin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Nous avons donc convoqué quelques uns de ses soignants pour qu’ils nous parlent un peu de leur travail (en quoi çà consiste, à quoi çà sert et comment ils procédent en pratique)</a:t>
            </a:r>
            <a:br/>
            <a:r>
              <a:t>Merci donc à </a:t>
            </a:r>
          </a:p>
          <a:p>
            <a:pPr marL="305592" indent="-305592">
              <a:buSzPct val="145000"/>
              <a:buChar char="-"/>
            </a:pPr>
            <a:r>
              <a:t>Mme w orthophoniste, </a:t>
            </a:r>
          </a:p>
          <a:p>
            <a:pPr marL="305592" indent="-305592">
              <a:buSzPct val="145000"/>
              <a:buChar char="-"/>
            </a:pPr>
            <a:r>
              <a:t>M x ergothérapeute</a:t>
            </a:r>
          </a:p>
          <a:p>
            <a:pPr marL="305592" indent="-305592">
              <a:buSzPct val="145000"/>
              <a:buChar char="-"/>
            </a:pPr>
            <a:r>
              <a:t>Mme y Psychomotricienne</a:t>
            </a:r>
          </a:p>
          <a:p>
            <a:pPr marL="305592" indent="-305592">
              <a:buSzPct val="145000"/>
              <a:buChar char="-"/>
            </a:pPr>
            <a:r>
              <a:t>Mme z neuropsychologue</a:t>
            </a:r>
          </a:p>
          <a:p>
            <a:pPr/>
            <a:r>
              <a:t>d’avoir accepté de venir nous parler de leur travail.</a:t>
            </a:r>
          </a:p>
          <a:p>
            <a:pPr/>
            <a:r>
              <a:t>Cette liste n’est évident pas exhaustive et nous pourront peut être en parler après leur présentation respective.</a:t>
            </a:r>
          </a:p>
          <a:p>
            <a:pPr/>
          </a:p>
          <a:p>
            <a:pPr/>
            <a:r>
              <a:t>(revoir l’ordre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et sous-titre">
    <p:spTree>
      <p:nvGrpSpPr>
        <p:cNvPr id="1" name=""/>
        <p:cNvGrpSpPr/>
        <p:nvPr/>
      </p:nvGrpSpPr>
      <p:grpSpPr>
        <a:xfrm>
          <a:off x="0" y="0"/>
          <a:ext cx="0" cy="0"/>
          <a:chOff x="0" y="0"/>
          <a:chExt cx="0" cy="0"/>
        </a:xfrm>
      </p:grpSpPr>
      <p:sp>
        <p:nvSpPr>
          <p:cNvPr id="11" name="Texte du titre"/>
          <p:cNvSpPr txBox="1"/>
          <p:nvPr>
            <p:ph type="title"/>
          </p:nvPr>
        </p:nvSpPr>
        <p:spPr>
          <a:xfrm>
            <a:off x="1270000" y="1638300"/>
            <a:ext cx="10464800" cy="3302000"/>
          </a:xfrm>
          <a:prstGeom prst="rect">
            <a:avLst/>
          </a:prstGeom>
        </p:spPr>
        <p:txBody>
          <a:bodyPr anchor="b"/>
          <a:lstStyle/>
          <a:p>
            <a:pPr/>
            <a:r>
              <a:t>Texte du titre</a:t>
            </a:r>
          </a:p>
        </p:txBody>
      </p:sp>
      <p:sp>
        <p:nvSpPr>
          <p:cNvPr id="12" name="Texte niveau 1…"/>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Texte niveau 1</a:t>
            </a:r>
          </a:p>
          <a:p>
            <a:pPr lvl="1"/>
            <a:r>
              <a:t>Texte niveau 2</a:t>
            </a:r>
          </a:p>
          <a:p>
            <a:pPr lvl="2"/>
            <a:r>
              <a:t>Texte niveau 3</a:t>
            </a:r>
          </a:p>
          <a:p>
            <a:pPr lvl="3"/>
            <a:r>
              <a:t>Texte niveau 4</a:t>
            </a:r>
          </a:p>
          <a:p>
            <a:pPr lvl="4"/>
            <a:r>
              <a:t>Texte niveau 5</a:t>
            </a:r>
          </a:p>
        </p:txBody>
      </p:sp>
      <p:sp>
        <p:nvSpPr>
          <p:cNvPr id="13" name="Numéro de diapositive"/>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93" name="Texte niveau 1…"/>
          <p:cNvSpPr txBox="1"/>
          <p:nvPr>
            <p:ph type="body" sz="quarter" idx="1"/>
          </p:nvPr>
        </p:nvSpPr>
        <p:spPr>
          <a:xfrm>
            <a:off x="1270000" y="6362700"/>
            <a:ext cx="10464800" cy="461366"/>
          </a:xfrm>
          <a:prstGeom prst="rect">
            <a:avLst/>
          </a:prstGeom>
        </p:spPr>
        <p:txBody>
          <a:bodyPr/>
          <a:lstStyle>
            <a:lvl1pPr marL="0" indent="0" algn="ctr">
              <a:spcBef>
                <a:spcPts val="0"/>
              </a:spcBef>
              <a:buSzTx/>
              <a:buNone/>
              <a:defRPr i="1" sz="2400"/>
            </a:lvl1pPr>
            <a:lvl2pPr marL="777875" indent="-333375" algn="ctr">
              <a:spcBef>
                <a:spcPts val="0"/>
              </a:spcBef>
              <a:defRPr i="1" sz="2400"/>
            </a:lvl2pPr>
            <a:lvl3pPr marL="1222375" indent="-333375" algn="ctr">
              <a:spcBef>
                <a:spcPts val="0"/>
              </a:spcBef>
              <a:defRPr i="1" sz="2400"/>
            </a:lvl3pPr>
            <a:lvl4pPr marL="1666875" indent="-333375" algn="ctr">
              <a:spcBef>
                <a:spcPts val="0"/>
              </a:spcBef>
              <a:defRPr i="1" sz="2400"/>
            </a:lvl4pPr>
            <a:lvl5pPr marL="2111375" indent="-333375" algn="ctr">
              <a:spcBef>
                <a:spcPts val="0"/>
              </a:spcBef>
              <a:defRPr i="1" sz="2400"/>
            </a:lvl5pPr>
          </a:lstStyle>
          <a:p>
            <a:pPr/>
            <a:r>
              <a:t>Texte niveau 1</a:t>
            </a:r>
          </a:p>
          <a:p>
            <a:pPr lvl="1"/>
            <a:r>
              <a:t>Texte niveau 2</a:t>
            </a:r>
          </a:p>
          <a:p>
            <a:pPr lvl="2"/>
            <a:r>
              <a:t>Texte niveau 3</a:t>
            </a:r>
          </a:p>
          <a:p>
            <a:pPr lvl="3"/>
            <a:r>
              <a:t>Texte niveau 4</a:t>
            </a:r>
          </a:p>
          <a:p>
            <a:pPr lvl="4"/>
            <a:r>
              <a:t>Texte niveau 5</a:t>
            </a:r>
          </a:p>
        </p:txBody>
      </p:sp>
      <p:sp>
        <p:nvSpPr>
          <p:cNvPr id="94" name="« Saisissez une citation ici. »"/>
          <p:cNvSpPr txBox="1"/>
          <p:nvPr>
            <p:ph type="body" sz="quarter" idx="21"/>
          </p:nvPr>
        </p:nvSpPr>
        <p:spPr>
          <a:xfrm>
            <a:off x="1270000" y="4267112"/>
            <a:ext cx="10464800" cy="609778"/>
          </a:xfrm>
          <a:prstGeom prst="rect">
            <a:avLst/>
          </a:prstGeom>
        </p:spPr>
        <p:txBody>
          <a:bodyPr/>
          <a:lstStyle/>
          <a:p>
            <a:pPr/>
          </a:p>
        </p:txBody>
      </p:sp>
      <p:sp>
        <p:nvSpPr>
          <p:cNvPr id="9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0"/>
            <a:ext cx="13004800" cy="9753600"/>
          </a:xfrm>
          <a:prstGeom prst="rect">
            <a:avLst/>
          </a:prstGeom>
        </p:spPr>
        <p:txBody>
          <a:bodyPr lIns="91439" tIns="45719" rIns="91439" bIns="45719" anchor="t">
            <a:noAutofit/>
          </a:bodyPr>
          <a:lstStyle/>
          <a:p>
            <a:pPr/>
          </a:p>
        </p:txBody>
      </p:sp>
      <p:sp>
        <p:nvSpPr>
          <p:cNvPr id="10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1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Numéro de diapositive"/>
          <p:cNvSpPr txBox="1"/>
          <p:nvPr>
            <p:ph type="sldNum" sz="quarter" idx="2"/>
          </p:nvPr>
        </p:nvSpPr>
        <p:spPr>
          <a:xfrm>
            <a:off x="11998699" y="9114115"/>
            <a:ext cx="355865" cy="371343"/>
          </a:xfrm>
          <a:prstGeom prst="rect">
            <a:avLst/>
          </a:prstGeom>
        </p:spPr>
        <p:txBody>
          <a:bodyPr lIns="65021" tIns="65021" rIns="65021" bIns="65021" anchor="ctr"/>
          <a:lstStyle>
            <a:lvl1pPr algn="r" defTabSz="650240">
              <a:defRPr>
                <a:solidFill>
                  <a:srgbClr val="898989"/>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contenu">
    <p:spTree>
      <p:nvGrpSpPr>
        <p:cNvPr id="1" name=""/>
        <p:cNvGrpSpPr/>
        <p:nvPr/>
      </p:nvGrpSpPr>
      <p:grpSpPr>
        <a:xfrm>
          <a:off x="0" y="0"/>
          <a:ext cx="0" cy="0"/>
          <a:chOff x="0" y="0"/>
          <a:chExt cx="0" cy="0"/>
        </a:xfrm>
      </p:grpSpPr>
      <p:sp>
        <p:nvSpPr>
          <p:cNvPr id="124" name="Texte du titre"/>
          <p:cNvSpPr txBox="1"/>
          <p:nvPr>
            <p:ph type="title"/>
          </p:nvPr>
        </p:nvSpPr>
        <p:spPr>
          <a:xfrm>
            <a:off x="650238" y="390595"/>
            <a:ext cx="11704325" cy="1625602"/>
          </a:xfrm>
          <a:prstGeom prst="rect">
            <a:avLst/>
          </a:prstGeom>
        </p:spPr>
        <p:txBody>
          <a:bodyPr lIns="65022" tIns="65022" rIns="65022" bIns="65022"/>
          <a:lstStyle>
            <a:lvl1pPr defTabSz="1300480">
              <a:defRPr sz="6200">
                <a:latin typeface="Calibri"/>
                <a:ea typeface="Calibri"/>
                <a:cs typeface="Calibri"/>
                <a:sym typeface="Calibri"/>
              </a:defRPr>
            </a:lvl1pPr>
          </a:lstStyle>
          <a:p>
            <a:pPr/>
            <a:r>
              <a:t>Texte du titre</a:t>
            </a:r>
          </a:p>
        </p:txBody>
      </p:sp>
      <p:sp>
        <p:nvSpPr>
          <p:cNvPr id="125" name="Texte niveau 1…"/>
          <p:cNvSpPr txBox="1"/>
          <p:nvPr>
            <p:ph type="body" idx="1"/>
          </p:nvPr>
        </p:nvSpPr>
        <p:spPr>
          <a:xfrm>
            <a:off x="650238" y="2275838"/>
            <a:ext cx="11704325" cy="6436929"/>
          </a:xfrm>
          <a:prstGeom prst="rect">
            <a:avLst/>
          </a:prstGeom>
        </p:spPr>
        <p:txBody>
          <a:bodyPr lIns="65022" tIns="65022" rIns="65022" bIns="65022" anchor="t"/>
          <a:lstStyle>
            <a:lvl1pPr marL="471487" indent="-471487" defTabSz="1300480">
              <a:spcBef>
                <a:spcPts val="1000"/>
              </a:spcBef>
              <a:buSzPct val="100000"/>
              <a:buFont typeface="Arial"/>
              <a:defRPr sz="4400">
                <a:latin typeface="Calibri"/>
                <a:ea typeface="Calibri"/>
                <a:cs typeface="Calibri"/>
                <a:sym typeface="Calibri"/>
              </a:defRPr>
            </a:lvl1pPr>
            <a:lvl2pPr marL="906234" indent="-449033" defTabSz="1300480">
              <a:spcBef>
                <a:spcPts val="1000"/>
              </a:spcBef>
              <a:buSzPct val="100000"/>
              <a:buFont typeface="Arial"/>
              <a:buChar char="–"/>
              <a:defRPr sz="4400">
                <a:latin typeface="Calibri"/>
                <a:ea typeface="Calibri"/>
                <a:cs typeface="Calibri"/>
                <a:sym typeface="Calibri"/>
              </a:defRPr>
            </a:lvl2pPr>
            <a:lvl3pPr indent="-419100" defTabSz="1300480">
              <a:spcBef>
                <a:spcPts val="1000"/>
              </a:spcBef>
              <a:buSzPct val="100000"/>
              <a:buFont typeface="Arial"/>
              <a:defRPr sz="4400">
                <a:latin typeface="Calibri"/>
                <a:ea typeface="Calibri"/>
                <a:cs typeface="Calibri"/>
                <a:sym typeface="Calibri"/>
              </a:defRPr>
            </a:lvl3pPr>
            <a:lvl4pPr marL="1874520" indent="-502919" defTabSz="1300480">
              <a:spcBef>
                <a:spcPts val="1000"/>
              </a:spcBef>
              <a:buSzPct val="100000"/>
              <a:buFont typeface="Arial"/>
              <a:buChar char="–"/>
              <a:defRPr sz="4400">
                <a:latin typeface="Calibri"/>
                <a:ea typeface="Calibri"/>
                <a:cs typeface="Calibri"/>
                <a:sym typeface="Calibri"/>
              </a:defRPr>
            </a:lvl4pPr>
            <a:lvl5pPr marL="2331720" indent="-502920" defTabSz="1300480">
              <a:spcBef>
                <a:spcPts val="1000"/>
              </a:spcBef>
              <a:buSzPct val="100000"/>
              <a:buFont typeface="Arial"/>
              <a:buChar char="»"/>
              <a:defRPr sz="4400">
                <a:latin typeface="Calibri"/>
                <a:ea typeface="Calibri"/>
                <a:cs typeface="Calibri"/>
                <a:sym typeface="Calibri"/>
              </a:defRPr>
            </a:lvl5pPr>
          </a:lstStyle>
          <a:p>
            <a:pPr/>
            <a:r>
              <a:t>Texte niveau 1</a:t>
            </a:r>
          </a:p>
          <a:p>
            <a:pPr lvl="1"/>
            <a:r>
              <a:t>Texte niveau 2</a:t>
            </a:r>
          </a:p>
          <a:p>
            <a:pPr lvl="2"/>
            <a:r>
              <a:t>Texte niveau 3</a:t>
            </a:r>
          </a:p>
          <a:p>
            <a:pPr lvl="3"/>
            <a:r>
              <a:t>Texte niveau 4</a:t>
            </a:r>
          </a:p>
          <a:p>
            <a:pPr lvl="4"/>
            <a:r>
              <a:t>Texte niveau 5</a:t>
            </a:r>
          </a:p>
        </p:txBody>
      </p:sp>
      <p:sp>
        <p:nvSpPr>
          <p:cNvPr id="126" name="Numéro de diapositive"/>
          <p:cNvSpPr txBox="1"/>
          <p:nvPr>
            <p:ph type="sldNum" sz="quarter" idx="2"/>
          </p:nvPr>
        </p:nvSpPr>
        <p:spPr>
          <a:xfrm>
            <a:off x="12005838" y="9130187"/>
            <a:ext cx="348723" cy="339198"/>
          </a:xfrm>
          <a:prstGeom prst="rect">
            <a:avLst/>
          </a:prstGeom>
        </p:spPr>
        <p:txBody>
          <a:bodyPr lIns="65022" tIns="65022" rIns="65022" bIns="65022" anchor="ctr"/>
          <a:lstStyle>
            <a:lvl1pPr algn="r" defTabSz="130048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de">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33" name="Freeform 6"/>
          <p:cNvSpPr/>
          <p:nvPr/>
        </p:nvSpPr>
        <p:spPr>
          <a:xfrm>
            <a:off x="-13549" y="-10162"/>
            <a:ext cx="13031896" cy="1481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50800" tIns="50800" rIns="50800" bIns="50800"/>
          <a:lstStyle/>
          <a:p>
            <a:pPr defTabSz="650240">
              <a:defRPr sz="2400">
                <a:latin typeface="Constantia"/>
                <a:ea typeface="Constantia"/>
                <a:cs typeface="Constantia"/>
                <a:sym typeface="Constantia"/>
              </a:defRPr>
            </a:pPr>
          </a:p>
        </p:txBody>
      </p:sp>
      <p:sp>
        <p:nvSpPr>
          <p:cNvPr id="134" name="Freeform 7"/>
          <p:cNvSpPr/>
          <p:nvPr/>
        </p:nvSpPr>
        <p:spPr>
          <a:xfrm>
            <a:off x="6231465" y="-10164"/>
            <a:ext cx="6773336" cy="863633"/>
          </a:xfrm>
          <a:custGeom>
            <a:avLst/>
            <a:gdLst/>
            <a:ahLst/>
            <a:cxnLst>
              <a:cxn ang="0">
                <a:pos x="wd2" y="hd2"/>
              </a:cxn>
              <a:cxn ang="5400000">
                <a:pos x="wd2" y="hd2"/>
              </a:cxn>
              <a:cxn ang="10800000">
                <a:pos x="wd2" y="hd2"/>
              </a:cxn>
              <a:cxn ang="16200000">
                <a:pos x="wd2" y="hd2"/>
              </a:cxn>
            </a:cxnLst>
            <a:rect l="0" t="0" r="r" b="b"/>
            <a:pathLst>
              <a:path w="21600" h="20552" fill="norm" stroke="1"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50800" tIns="50800" rIns="50800" bIns="50800"/>
          <a:lstStyle/>
          <a:p>
            <a:pPr defTabSz="650240">
              <a:defRPr sz="2400">
                <a:latin typeface="Constantia"/>
                <a:ea typeface="Constantia"/>
                <a:cs typeface="Constantia"/>
                <a:sym typeface="Constantia"/>
              </a:defRPr>
            </a:pPr>
          </a:p>
        </p:txBody>
      </p:sp>
      <p:grpSp>
        <p:nvGrpSpPr>
          <p:cNvPr id="137" name="Group 1"/>
          <p:cNvGrpSpPr/>
          <p:nvPr/>
        </p:nvGrpSpPr>
        <p:grpSpPr>
          <a:xfrm>
            <a:off x="-41668" y="-22918"/>
            <a:ext cx="13080442" cy="1505625"/>
            <a:chOff x="-1" y="0"/>
            <a:chExt cx="13080440" cy="1505624"/>
          </a:xfrm>
        </p:grpSpPr>
        <p:sp>
          <p:nvSpPr>
            <p:cNvPr id="135" name="Freeform 11"/>
            <p:cNvSpPr/>
            <p:nvPr/>
          </p:nvSpPr>
          <p:spPr>
            <a:xfrm rot="21435692">
              <a:off x="13675" y="310807"/>
              <a:ext cx="13031903" cy="884011"/>
            </a:xfrm>
            <a:custGeom>
              <a:avLst/>
              <a:gdLst/>
              <a:ahLst/>
              <a:cxnLst>
                <a:cxn ang="0">
                  <a:pos x="wd2" y="hd2"/>
                </a:cxn>
                <a:cxn ang="5400000">
                  <a:pos x="wd2" y="hd2"/>
                </a:cxn>
                <a:cxn ang="10800000">
                  <a:pos x="wd2" y="hd2"/>
                </a:cxn>
                <a:cxn ang="16200000">
                  <a:pos x="wd2" y="hd2"/>
                </a:cxn>
              </a:cxnLst>
              <a:rect l="0" t="0" r="r" b="b"/>
              <a:pathLst>
                <a:path w="21600" h="20681" fill="norm" stroke="1"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2700" cap="flat">
              <a:solidFill>
                <a:srgbClr val="05A0BE">
                  <a:alpha val="78000"/>
                </a:srgbClr>
              </a:solidFill>
              <a:prstDash val="solid"/>
              <a:round/>
            </a:ln>
            <a:effectLst/>
          </p:spPr>
          <p:txBody>
            <a:bodyPr wrap="square" lIns="50800" tIns="50800" rIns="50800" bIns="50800" numCol="1" anchor="t">
              <a:noAutofit/>
            </a:bodyPr>
            <a:lstStyle/>
            <a:p>
              <a:pPr defTabSz="650240">
                <a:defRPr sz="2400">
                  <a:latin typeface="Constantia"/>
                  <a:ea typeface="Constantia"/>
                  <a:cs typeface="Constantia"/>
                  <a:sym typeface="Constantia"/>
                </a:defRPr>
              </a:pPr>
            </a:p>
          </p:txBody>
        </p:sp>
        <p:sp>
          <p:nvSpPr>
            <p:cNvPr id="136" name="Freeform 12"/>
            <p:cNvSpPr/>
            <p:nvPr/>
          </p:nvSpPr>
          <p:spPr>
            <a:xfrm rot="21435692">
              <a:off x="20584" y="415269"/>
              <a:ext cx="13050054" cy="722217"/>
            </a:xfrm>
            <a:custGeom>
              <a:avLst/>
              <a:gdLst/>
              <a:ahLst/>
              <a:cxnLst>
                <a:cxn ang="0">
                  <a:pos x="wd2" y="hd2"/>
                </a:cxn>
                <a:cxn ang="5400000">
                  <a:pos x="wd2" y="hd2"/>
                </a:cxn>
                <a:cxn ang="10800000">
                  <a:pos x="wd2" y="hd2"/>
                </a:cxn>
                <a:cxn ang="16200000">
                  <a:pos x="wd2" y="hd2"/>
                </a:cxn>
              </a:cxnLst>
              <a:rect l="0" t="0" r="r" b="b"/>
              <a:pathLst>
                <a:path w="21600" h="20682" fill="norm" stroke="1"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12700" cap="flat">
              <a:solidFill>
                <a:srgbClr val="08B6BA">
                  <a:alpha val="78000"/>
                </a:srgbClr>
              </a:solidFill>
              <a:prstDash val="solid"/>
              <a:round/>
            </a:ln>
            <a:effectLst/>
          </p:spPr>
          <p:txBody>
            <a:bodyPr wrap="square" lIns="50800" tIns="50800" rIns="50800" bIns="50800" numCol="1" anchor="t">
              <a:noAutofit/>
            </a:bodyPr>
            <a:lstStyle/>
            <a:p>
              <a:pPr defTabSz="650240">
                <a:defRPr sz="2400">
                  <a:latin typeface="Constantia"/>
                  <a:ea typeface="Constantia"/>
                  <a:cs typeface="Constantia"/>
                  <a:sym typeface="Constantia"/>
                </a:defRPr>
              </a:pPr>
            </a:p>
          </p:txBody>
        </p:sp>
      </p:grpSp>
      <p:sp>
        <p:nvSpPr>
          <p:cNvPr id="138" name="Numéro de diapositive"/>
          <p:cNvSpPr txBox="1"/>
          <p:nvPr>
            <p:ph type="sldNum" sz="quarter" idx="2"/>
          </p:nvPr>
        </p:nvSpPr>
        <p:spPr>
          <a:xfrm>
            <a:off x="12138661" y="9305432"/>
            <a:ext cx="215901" cy="254001"/>
          </a:xfrm>
          <a:prstGeom prst="rect">
            <a:avLst/>
          </a:prstGeom>
        </p:spPr>
        <p:txBody>
          <a:bodyPr lIns="0" tIns="0" rIns="0" bIns="0" anchor="b"/>
          <a:lstStyle>
            <a:lvl1pPr algn="r" defTabSz="650240">
              <a:defRPr>
                <a:solidFill>
                  <a:srgbClr val="045C75"/>
                </a:solid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contenu">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45" name="Freeform 6"/>
          <p:cNvSpPr/>
          <p:nvPr/>
        </p:nvSpPr>
        <p:spPr>
          <a:xfrm>
            <a:off x="-13549" y="-10162"/>
            <a:ext cx="13031896" cy="1481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50800" tIns="50800" rIns="50800" bIns="50800"/>
          <a:lstStyle/>
          <a:p>
            <a:pPr defTabSz="650240">
              <a:defRPr sz="2400">
                <a:latin typeface="Constantia"/>
                <a:ea typeface="Constantia"/>
                <a:cs typeface="Constantia"/>
                <a:sym typeface="Constantia"/>
              </a:defRPr>
            </a:pPr>
          </a:p>
        </p:txBody>
      </p:sp>
      <p:sp>
        <p:nvSpPr>
          <p:cNvPr id="146" name="Freeform 7"/>
          <p:cNvSpPr/>
          <p:nvPr/>
        </p:nvSpPr>
        <p:spPr>
          <a:xfrm>
            <a:off x="6231465" y="-10164"/>
            <a:ext cx="6773336" cy="863633"/>
          </a:xfrm>
          <a:custGeom>
            <a:avLst/>
            <a:gdLst/>
            <a:ahLst/>
            <a:cxnLst>
              <a:cxn ang="0">
                <a:pos x="wd2" y="hd2"/>
              </a:cxn>
              <a:cxn ang="5400000">
                <a:pos x="wd2" y="hd2"/>
              </a:cxn>
              <a:cxn ang="10800000">
                <a:pos x="wd2" y="hd2"/>
              </a:cxn>
              <a:cxn ang="16200000">
                <a:pos x="wd2" y="hd2"/>
              </a:cxn>
            </a:cxnLst>
            <a:rect l="0" t="0" r="r" b="b"/>
            <a:pathLst>
              <a:path w="21600" h="20552" fill="norm" stroke="1"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50800" tIns="50800" rIns="50800" bIns="50800"/>
          <a:lstStyle/>
          <a:p>
            <a:pPr defTabSz="650240">
              <a:defRPr sz="2400">
                <a:latin typeface="Constantia"/>
                <a:ea typeface="Constantia"/>
                <a:cs typeface="Constantia"/>
                <a:sym typeface="Constantia"/>
              </a:defRPr>
            </a:pPr>
          </a:p>
        </p:txBody>
      </p:sp>
      <p:grpSp>
        <p:nvGrpSpPr>
          <p:cNvPr id="149" name="Group 1"/>
          <p:cNvGrpSpPr/>
          <p:nvPr/>
        </p:nvGrpSpPr>
        <p:grpSpPr>
          <a:xfrm>
            <a:off x="-41668" y="-22918"/>
            <a:ext cx="13080442" cy="1505625"/>
            <a:chOff x="-1" y="0"/>
            <a:chExt cx="13080440" cy="1505624"/>
          </a:xfrm>
        </p:grpSpPr>
        <p:sp>
          <p:nvSpPr>
            <p:cNvPr id="147" name="Freeform 11"/>
            <p:cNvSpPr/>
            <p:nvPr/>
          </p:nvSpPr>
          <p:spPr>
            <a:xfrm rot="21435692">
              <a:off x="13675" y="310807"/>
              <a:ext cx="13031903" cy="884011"/>
            </a:xfrm>
            <a:custGeom>
              <a:avLst/>
              <a:gdLst/>
              <a:ahLst/>
              <a:cxnLst>
                <a:cxn ang="0">
                  <a:pos x="wd2" y="hd2"/>
                </a:cxn>
                <a:cxn ang="5400000">
                  <a:pos x="wd2" y="hd2"/>
                </a:cxn>
                <a:cxn ang="10800000">
                  <a:pos x="wd2" y="hd2"/>
                </a:cxn>
                <a:cxn ang="16200000">
                  <a:pos x="wd2" y="hd2"/>
                </a:cxn>
              </a:cxnLst>
              <a:rect l="0" t="0" r="r" b="b"/>
              <a:pathLst>
                <a:path w="21600" h="20681" fill="norm" stroke="1"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2700" cap="flat">
              <a:solidFill>
                <a:srgbClr val="05A0BE">
                  <a:alpha val="78000"/>
                </a:srgbClr>
              </a:solidFill>
              <a:prstDash val="solid"/>
              <a:round/>
            </a:ln>
            <a:effectLst/>
          </p:spPr>
          <p:txBody>
            <a:bodyPr wrap="square" lIns="50800" tIns="50800" rIns="50800" bIns="50800" numCol="1" anchor="t">
              <a:noAutofit/>
            </a:bodyPr>
            <a:lstStyle/>
            <a:p>
              <a:pPr defTabSz="650240">
                <a:defRPr sz="2400">
                  <a:latin typeface="Constantia"/>
                  <a:ea typeface="Constantia"/>
                  <a:cs typeface="Constantia"/>
                  <a:sym typeface="Constantia"/>
                </a:defRPr>
              </a:pPr>
            </a:p>
          </p:txBody>
        </p:sp>
        <p:sp>
          <p:nvSpPr>
            <p:cNvPr id="148" name="Freeform 12"/>
            <p:cNvSpPr/>
            <p:nvPr/>
          </p:nvSpPr>
          <p:spPr>
            <a:xfrm rot="21435692">
              <a:off x="20584" y="415269"/>
              <a:ext cx="13050054" cy="722217"/>
            </a:xfrm>
            <a:custGeom>
              <a:avLst/>
              <a:gdLst/>
              <a:ahLst/>
              <a:cxnLst>
                <a:cxn ang="0">
                  <a:pos x="wd2" y="hd2"/>
                </a:cxn>
                <a:cxn ang="5400000">
                  <a:pos x="wd2" y="hd2"/>
                </a:cxn>
                <a:cxn ang="10800000">
                  <a:pos x="wd2" y="hd2"/>
                </a:cxn>
                <a:cxn ang="16200000">
                  <a:pos x="wd2" y="hd2"/>
                </a:cxn>
              </a:cxnLst>
              <a:rect l="0" t="0" r="r" b="b"/>
              <a:pathLst>
                <a:path w="21600" h="20682" fill="norm" stroke="1"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12700" cap="flat">
              <a:solidFill>
                <a:srgbClr val="08B6BA">
                  <a:alpha val="78000"/>
                </a:srgbClr>
              </a:solidFill>
              <a:prstDash val="solid"/>
              <a:round/>
            </a:ln>
            <a:effectLst/>
          </p:spPr>
          <p:txBody>
            <a:bodyPr wrap="square" lIns="50800" tIns="50800" rIns="50800" bIns="50800" numCol="1" anchor="t">
              <a:noAutofit/>
            </a:bodyPr>
            <a:lstStyle/>
            <a:p>
              <a:pPr defTabSz="650240">
                <a:defRPr sz="2400">
                  <a:latin typeface="Constantia"/>
                  <a:ea typeface="Constantia"/>
                  <a:cs typeface="Constantia"/>
                  <a:sym typeface="Constantia"/>
                </a:defRPr>
              </a:pPr>
            </a:p>
          </p:txBody>
        </p:sp>
      </p:grpSp>
      <p:sp>
        <p:nvSpPr>
          <p:cNvPr id="150" name="Texte du titre"/>
          <p:cNvSpPr txBox="1"/>
          <p:nvPr>
            <p:ph type="title"/>
          </p:nvPr>
        </p:nvSpPr>
        <p:spPr>
          <a:xfrm>
            <a:off x="650238" y="1001368"/>
            <a:ext cx="11704325" cy="1625602"/>
          </a:xfrm>
          <a:prstGeom prst="rect">
            <a:avLst/>
          </a:prstGeom>
        </p:spPr>
        <p:txBody>
          <a:bodyPr lIns="0" tIns="0" rIns="0" bIns="0" anchor="b"/>
          <a:lstStyle>
            <a:lvl1pPr algn="l" defTabSz="1300480">
              <a:defRPr sz="7000">
                <a:solidFill>
                  <a:srgbClr val="04617B"/>
                </a:solidFill>
                <a:latin typeface="Calibri"/>
                <a:ea typeface="Calibri"/>
                <a:cs typeface="Calibri"/>
                <a:sym typeface="Calibri"/>
              </a:defRPr>
            </a:lvl1pPr>
          </a:lstStyle>
          <a:p>
            <a:pPr/>
            <a:r>
              <a:t>Texte du titre</a:t>
            </a:r>
          </a:p>
        </p:txBody>
      </p:sp>
      <p:sp>
        <p:nvSpPr>
          <p:cNvPr id="151" name="Texte niveau 1…"/>
          <p:cNvSpPr txBox="1"/>
          <p:nvPr>
            <p:ph type="body" idx="1"/>
          </p:nvPr>
        </p:nvSpPr>
        <p:spPr>
          <a:xfrm>
            <a:off x="650238" y="2752681"/>
            <a:ext cx="11704325" cy="6242307"/>
          </a:xfrm>
          <a:prstGeom prst="rect">
            <a:avLst/>
          </a:prstGeom>
        </p:spPr>
        <p:txBody>
          <a:bodyPr lIns="65022" tIns="65022" rIns="65022" bIns="65022" anchor="t"/>
          <a:lstStyle>
            <a:lvl1pPr marL="379827" indent="-379827" defTabSz="1300480">
              <a:spcBef>
                <a:spcPts val="800"/>
              </a:spcBef>
              <a:buClr>
                <a:srgbClr val="0BD0D9"/>
              </a:buClr>
              <a:buSzPct val="95000"/>
              <a:buChar char="●"/>
              <a:defRPr sz="3600">
                <a:latin typeface="Constantia"/>
                <a:ea typeface="Constantia"/>
                <a:cs typeface="Constantia"/>
                <a:sym typeface="Constantia"/>
              </a:defRPr>
            </a:lvl1pPr>
            <a:lvl2pPr marL="763523" indent="-370330" defTabSz="1300480">
              <a:spcBef>
                <a:spcPts val="800"/>
              </a:spcBef>
              <a:buClr>
                <a:srgbClr val="0BD0D9"/>
              </a:buClr>
              <a:buSzPct val="85000"/>
              <a:buChar char="●"/>
              <a:defRPr sz="3600">
                <a:latin typeface="Constantia"/>
                <a:ea typeface="Constantia"/>
                <a:cs typeface="Constantia"/>
                <a:sym typeface="Constantia"/>
              </a:defRPr>
            </a:lvl2pPr>
            <a:lvl3pPr marL="1090746" indent="-423235" defTabSz="1300480">
              <a:spcBef>
                <a:spcPts val="800"/>
              </a:spcBef>
              <a:buClr>
                <a:srgbClr val="0BD0D9"/>
              </a:buClr>
              <a:buSzPct val="70000"/>
              <a:buChar char="●"/>
              <a:defRPr sz="3600">
                <a:latin typeface="Constantia"/>
                <a:ea typeface="Constantia"/>
                <a:cs typeface="Constantia"/>
                <a:sym typeface="Constantia"/>
              </a:defRPr>
            </a:lvl3pPr>
            <a:lvl4pPr marL="1356968" indent="-378560" defTabSz="1300480">
              <a:spcBef>
                <a:spcPts val="800"/>
              </a:spcBef>
              <a:buClr>
                <a:srgbClr val="0BD0D9"/>
              </a:buClr>
              <a:buSzPct val="65000"/>
              <a:buChar char="●"/>
              <a:defRPr sz="3600">
                <a:latin typeface="Constantia"/>
                <a:ea typeface="Constantia"/>
                <a:cs typeface="Constantia"/>
                <a:sym typeface="Constantia"/>
              </a:defRPr>
            </a:lvl4pPr>
            <a:lvl5pPr marL="1631288" indent="-378560" defTabSz="1300480">
              <a:spcBef>
                <a:spcPts val="800"/>
              </a:spcBef>
              <a:buClr>
                <a:srgbClr val="0BD0D9"/>
              </a:buClr>
              <a:buSzPct val="65000"/>
              <a:buChar char="●"/>
              <a:defRPr sz="3600">
                <a:latin typeface="Constantia"/>
                <a:ea typeface="Constantia"/>
                <a:cs typeface="Constantia"/>
                <a:sym typeface="Constantia"/>
              </a:defRPr>
            </a:lvl5pPr>
          </a:lstStyle>
          <a:p>
            <a:pPr/>
            <a:r>
              <a:t>Texte niveau 1</a:t>
            </a:r>
          </a:p>
          <a:p>
            <a:pPr lvl="1"/>
            <a:r>
              <a:t>Texte niveau 2</a:t>
            </a:r>
          </a:p>
          <a:p>
            <a:pPr lvl="2"/>
            <a:r>
              <a:t>Texte niveau 3</a:t>
            </a:r>
          </a:p>
          <a:p>
            <a:pPr lvl="3"/>
            <a:r>
              <a:t>Texte niveau 4</a:t>
            </a:r>
          </a:p>
          <a:p>
            <a:pPr lvl="4"/>
            <a:r>
              <a:t>Texte niveau 5</a:t>
            </a:r>
          </a:p>
        </p:txBody>
      </p:sp>
      <p:sp>
        <p:nvSpPr>
          <p:cNvPr id="152" name="Numéro de diapositive"/>
          <p:cNvSpPr txBox="1"/>
          <p:nvPr>
            <p:ph type="sldNum" sz="quarter" idx="2"/>
          </p:nvPr>
        </p:nvSpPr>
        <p:spPr>
          <a:xfrm>
            <a:off x="12138661" y="9305432"/>
            <a:ext cx="215901" cy="254001"/>
          </a:xfrm>
          <a:prstGeom prst="rect">
            <a:avLst/>
          </a:prstGeom>
        </p:spPr>
        <p:txBody>
          <a:bodyPr lIns="0" tIns="0" rIns="0" bIns="0" anchor="b"/>
          <a:lstStyle>
            <a:lvl1pPr algn="r" defTabSz="650240">
              <a:defRPr>
                <a:solidFill>
                  <a:srgbClr val="045C75"/>
                </a:solid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apositive de titre">
    <p:spTree>
      <p:nvGrpSpPr>
        <p:cNvPr id="1" name=""/>
        <p:cNvGrpSpPr/>
        <p:nvPr/>
      </p:nvGrpSpPr>
      <p:grpSpPr>
        <a:xfrm>
          <a:off x="0" y="0"/>
          <a:ext cx="0" cy="0"/>
          <a:chOff x="0" y="0"/>
          <a:chExt cx="0" cy="0"/>
        </a:xfrm>
      </p:grpSpPr>
      <p:grpSp>
        <p:nvGrpSpPr>
          <p:cNvPr id="169" name="Groupe"/>
          <p:cNvGrpSpPr/>
          <p:nvPr/>
        </p:nvGrpSpPr>
        <p:grpSpPr>
          <a:xfrm>
            <a:off x="-4" y="1210166"/>
            <a:ext cx="13004807" cy="7324237"/>
            <a:chOff x="0" y="0"/>
            <a:chExt cx="13004805" cy="7324236"/>
          </a:xfrm>
        </p:grpSpPr>
        <p:sp>
          <p:nvSpPr>
            <p:cNvPr id="159" name="Ligne"/>
            <p:cNvSpPr/>
            <p:nvPr/>
          </p:nvSpPr>
          <p:spPr>
            <a:xfrm>
              <a:off x="9995749" y="9031"/>
              <a:ext cx="1300482" cy="7315205"/>
            </a:xfrm>
            <a:prstGeom prst="line">
              <a:avLst/>
            </a:prstGeom>
            <a:noFill/>
            <a:ln w="3175" cap="rnd">
              <a:solidFill>
                <a:srgbClr val="BFBFBF"/>
              </a:solidFill>
              <a:prstDash val="solid"/>
              <a:round/>
            </a:ln>
            <a:effectLst/>
          </p:spPr>
          <p:txBody>
            <a:bodyPr wrap="square" lIns="45718" tIns="45718" rIns="45718" bIns="45718" numCol="1" anchor="t">
              <a:noAutofit/>
            </a:bodyPr>
            <a:lstStyle/>
            <a:p>
              <a:pPr/>
            </a:p>
          </p:txBody>
        </p:sp>
        <p:sp>
          <p:nvSpPr>
            <p:cNvPr id="160" name="Ligne"/>
            <p:cNvSpPr/>
            <p:nvPr/>
          </p:nvSpPr>
          <p:spPr>
            <a:xfrm flipH="1">
              <a:off x="7920288" y="3935873"/>
              <a:ext cx="5081132" cy="3388363"/>
            </a:xfrm>
            <a:prstGeom prst="line">
              <a:avLst/>
            </a:prstGeom>
            <a:noFill/>
            <a:ln w="3175" cap="rnd">
              <a:solidFill>
                <a:srgbClr val="D9D9D9"/>
              </a:solidFill>
              <a:prstDash val="solid"/>
              <a:round/>
            </a:ln>
            <a:effectLst/>
          </p:spPr>
          <p:txBody>
            <a:bodyPr wrap="square" lIns="45718" tIns="45718" rIns="45718" bIns="45718" numCol="1" anchor="t">
              <a:noAutofit/>
            </a:bodyPr>
            <a:lstStyle/>
            <a:p>
              <a:pPr/>
            </a:p>
          </p:txBody>
        </p:sp>
        <p:sp>
          <p:nvSpPr>
            <p:cNvPr id="161" name="Figure"/>
            <p:cNvSpPr/>
            <p:nvPr/>
          </p:nvSpPr>
          <p:spPr>
            <a:xfrm>
              <a:off x="9793577" y="-1"/>
              <a:ext cx="3207843" cy="7324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rgbClr val="90C226">
                <a:alpha val="30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62" name="Figure"/>
            <p:cNvSpPr/>
            <p:nvPr/>
          </p:nvSpPr>
          <p:spPr>
            <a:xfrm>
              <a:off x="10243674" y="-1"/>
              <a:ext cx="2761132" cy="7324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rgbClr val="90C226">
                <a:alpha val="20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63" name="Triangle"/>
            <p:cNvSpPr/>
            <p:nvPr/>
          </p:nvSpPr>
          <p:spPr>
            <a:xfrm>
              <a:off x="9527825" y="3260232"/>
              <a:ext cx="3476981" cy="4064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54A021">
                <a:alpha val="72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64" name="Figure"/>
            <p:cNvSpPr/>
            <p:nvPr/>
          </p:nvSpPr>
          <p:spPr>
            <a:xfrm>
              <a:off x="9956802" y="-1"/>
              <a:ext cx="3044619" cy="7324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70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65" name="Figure"/>
            <p:cNvSpPr/>
            <p:nvPr/>
          </p:nvSpPr>
          <p:spPr>
            <a:xfrm>
              <a:off x="11625315" y="-1"/>
              <a:ext cx="1376104" cy="7324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66" name="Figure"/>
            <p:cNvSpPr/>
            <p:nvPr/>
          </p:nvSpPr>
          <p:spPr>
            <a:xfrm>
              <a:off x="11668269" y="-1"/>
              <a:ext cx="1333149" cy="7324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rgbClr val="90C226">
                <a:alpha val="64999"/>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67" name="Triangle"/>
            <p:cNvSpPr/>
            <p:nvPr/>
          </p:nvSpPr>
          <p:spPr>
            <a:xfrm>
              <a:off x="11063113" y="3838224"/>
              <a:ext cx="1938306" cy="34860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90C226">
                <a:alpha val="80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68" name="Triangle"/>
            <p:cNvSpPr/>
            <p:nvPr/>
          </p:nvSpPr>
          <p:spPr>
            <a:xfrm rot="10800000">
              <a:off x="0" y="9030"/>
              <a:ext cx="898773" cy="6043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90C226">
                <a:alpha val="85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grpSp>
      <p:sp>
        <p:nvSpPr>
          <p:cNvPr id="170" name="Texte du titre"/>
          <p:cNvSpPr txBox="1"/>
          <p:nvPr>
            <p:ph type="title"/>
          </p:nvPr>
        </p:nvSpPr>
        <p:spPr>
          <a:xfrm>
            <a:off x="1607535" y="3784036"/>
            <a:ext cx="8284736" cy="1756058"/>
          </a:xfrm>
          <a:prstGeom prst="rect">
            <a:avLst/>
          </a:prstGeom>
        </p:spPr>
        <p:txBody>
          <a:bodyPr lIns="48766" tIns="48766" rIns="48766" bIns="48766" anchor="b"/>
          <a:lstStyle>
            <a:lvl1pPr algn="r" defTabSz="650240">
              <a:defRPr sz="7600">
                <a:solidFill>
                  <a:srgbClr val="90C226"/>
                </a:solidFill>
                <a:latin typeface="Trebuchet MS"/>
                <a:ea typeface="Trebuchet MS"/>
                <a:cs typeface="Trebuchet MS"/>
                <a:sym typeface="Trebuchet MS"/>
              </a:defRPr>
            </a:lvl1pPr>
          </a:lstStyle>
          <a:p>
            <a:pPr/>
            <a:r>
              <a:t>Texte du titre</a:t>
            </a:r>
          </a:p>
        </p:txBody>
      </p:sp>
      <p:sp>
        <p:nvSpPr>
          <p:cNvPr id="171" name="Texte niveau 1…"/>
          <p:cNvSpPr txBox="1"/>
          <p:nvPr>
            <p:ph type="body" sz="quarter" idx="1"/>
          </p:nvPr>
        </p:nvSpPr>
        <p:spPr>
          <a:xfrm>
            <a:off x="1607535" y="5540087"/>
            <a:ext cx="8284736" cy="1170029"/>
          </a:xfrm>
          <a:prstGeom prst="rect">
            <a:avLst/>
          </a:prstGeom>
        </p:spPr>
        <p:txBody>
          <a:bodyPr lIns="48766" tIns="48766" rIns="48766" bIns="48766" anchor="t"/>
          <a:lstStyle>
            <a:lvl1pPr marL="0" indent="0" algn="r" defTabSz="650240">
              <a:spcBef>
                <a:spcPts val="1400"/>
              </a:spcBef>
              <a:buSzTx/>
              <a:buNone/>
              <a:defRPr sz="2400">
                <a:solidFill>
                  <a:srgbClr val="80807F"/>
                </a:solidFill>
                <a:latin typeface="Trebuchet MS"/>
                <a:ea typeface="Trebuchet MS"/>
                <a:cs typeface="Trebuchet MS"/>
                <a:sym typeface="Trebuchet MS"/>
              </a:defRPr>
            </a:lvl1pPr>
            <a:lvl2pPr marL="0" indent="0" algn="r" defTabSz="650240">
              <a:spcBef>
                <a:spcPts val="1400"/>
              </a:spcBef>
              <a:buSzTx/>
              <a:buNone/>
              <a:defRPr sz="2400">
                <a:solidFill>
                  <a:srgbClr val="80807F"/>
                </a:solidFill>
                <a:latin typeface="Trebuchet MS"/>
                <a:ea typeface="Trebuchet MS"/>
                <a:cs typeface="Trebuchet MS"/>
                <a:sym typeface="Trebuchet MS"/>
              </a:defRPr>
            </a:lvl2pPr>
            <a:lvl3pPr marL="0" indent="0" algn="r" defTabSz="650240">
              <a:spcBef>
                <a:spcPts val="1400"/>
              </a:spcBef>
              <a:buSzTx/>
              <a:buNone/>
              <a:defRPr sz="2400">
                <a:solidFill>
                  <a:srgbClr val="80807F"/>
                </a:solidFill>
                <a:latin typeface="Trebuchet MS"/>
                <a:ea typeface="Trebuchet MS"/>
                <a:cs typeface="Trebuchet MS"/>
                <a:sym typeface="Trebuchet MS"/>
              </a:defRPr>
            </a:lvl3pPr>
            <a:lvl4pPr marL="0" indent="0" algn="r" defTabSz="650240">
              <a:spcBef>
                <a:spcPts val="1400"/>
              </a:spcBef>
              <a:buSzTx/>
              <a:buNone/>
              <a:defRPr sz="2400">
                <a:solidFill>
                  <a:srgbClr val="80807F"/>
                </a:solidFill>
                <a:latin typeface="Trebuchet MS"/>
                <a:ea typeface="Trebuchet MS"/>
                <a:cs typeface="Trebuchet MS"/>
                <a:sym typeface="Trebuchet MS"/>
              </a:defRPr>
            </a:lvl4pPr>
            <a:lvl5pPr marL="0" indent="0" algn="r" defTabSz="650240">
              <a:spcBef>
                <a:spcPts val="1400"/>
              </a:spcBef>
              <a:buSzTx/>
              <a:buNone/>
              <a:defRPr sz="2400">
                <a:solidFill>
                  <a:srgbClr val="80807F"/>
                </a:solidFill>
                <a:latin typeface="Trebuchet MS"/>
                <a:ea typeface="Trebuchet MS"/>
                <a:cs typeface="Trebuchet MS"/>
                <a:sym typeface="Trebuchet MS"/>
              </a:defRPr>
            </a:lvl5pPr>
          </a:lstStyle>
          <a:p>
            <a:pPr/>
            <a:r>
              <a:t>Texte niveau 1</a:t>
            </a:r>
          </a:p>
          <a:p>
            <a:pPr lvl="1"/>
            <a:r>
              <a:t>Texte niveau 2</a:t>
            </a:r>
          </a:p>
          <a:p>
            <a:pPr lvl="2"/>
            <a:r>
              <a:t>Texte niveau 3</a:t>
            </a:r>
          </a:p>
          <a:p>
            <a:pPr lvl="3"/>
            <a:r>
              <a:t>Texte niveau 4</a:t>
            </a:r>
          </a:p>
          <a:p>
            <a:pPr lvl="4"/>
            <a:r>
              <a:t>Texte niveau 5</a:t>
            </a:r>
          </a:p>
        </p:txBody>
      </p:sp>
      <p:sp>
        <p:nvSpPr>
          <p:cNvPr id="172" name="Numéro de diapositive"/>
          <p:cNvSpPr txBox="1"/>
          <p:nvPr>
            <p:ph type="sldNum" sz="quarter" idx="2"/>
          </p:nvPr>
        </p:nvSpPr>
        <p:spPr>
          <a:xfrm>
            <a:off x="9622196" y="7720386"/>
            <a:ext cx="270075" cy="275333"/>
          </a:xfrm>
          <a:prstGeom prst="rect">
            <a:avLst/>
          </a:prstGeom>
        </p:spPr>
        <p:txBody>
          <a:bodyPr lIns="48766" tIns="48766" rIns="48766" bIns="48766" anchor="ctr"/>
          <a:lstStyle>
            <a:lvl1pPr algn="r" defTabSz="1300480">
              <a:defRPr sz="1200">
                <a:solidFill>
                  <a:srgbClr val="90C226"/>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contenu">
    <p:spTree>
      <p:nvGrpSpPr>
        <p:cNvPr id="1" name=""/>
        <p:cNvGrpSpPr/>
        <p:nvPr/>
      </p:nvGrpSpPr>
      <p:grpSpPr>
        <a:xfrm>
          <a:off x="0" y="0"/>
          <a:ext cx="0" cy="0"/>
          <a:chOff x="0" y="0"/>
          <a:chExt cx="0" cy="0"/>
        </a:xfrm>
      </p:grpSpPr>
      <p:grpSp>
        <p:nvGrpSpPr>
          <p:cNvPr id="189" name="Groupe"/>
          <p:cNvGrpSpPr/>
          <p:nvPr/>
        </p:nvGrpSpPr>
        <p:grpSpPr>
          <a:xfrm>
            <a:off x="-4" y="1210166"/>
            <a:ext cx="13004808" cy="7324237"/>
            <a:chOff x="0" y="0"/>
            <a:chExt cx="13004805" cy="7324236"/>
          </a:xfrm>
        </p:grpSpPr>
        <p:sp>
          <p:nvSpPr>
            <p:cNvPr id="179" name="Ligne"/>
            <p:cNvSpPr/>
            <p:nvPr/>
          </p:nvSpPr>
          <p:spPr>
            <a:xfrm>
              <a:off x="9995748" y="9031"/>
              <a:ext cx="1300482" cy="7315205"/>
            </a:xfrm>
            <a:prstGeom prst="line">
              <a:avLst/>
            </a:prstGeom>
            <a:noFill/>
            <a:ln w="3175" cap="rnd">
              <a:solidFill>
                <a:srgbClr val="BFBFBF"/>
              </a:solidFill>
              <a:prstDash val="solid"/>
              <a:round/>
            </a:ln>
            <a:effectLst/>
          </p:spPr>
          <p:txBody>
            <a:bodyPr wrap="square" lIns="45718" tIns="45718" rIns="45718" bIns="45718" numCol="1" anchor="t">
              <a:noAutofit/>
            </a:bodyPr>
            <a:lstStyle/>
            <a:p>
              <a:pPr/>
            </a:p>
          </p:txBody>
        </p:sp>
        <p:sp>
          <p:nvSpPr>
            <p:cNvPr id="180" name="Ligne"/>
            <p:cNvSpPr/>
            <p:nvPr/>
          </p:nvSpPr>
          <p:spPr>
            <a:xfrm flipH="1">
              <a:off x="7920287" y="3935873"/>
              <a:ext cx="5081132" cy="3388363"/>
            </a:xfrm>
            <a:prstGeom prst="line">
              <a:avLst/>
            </a:prstGeom>
            <a:noFill/>
            <a:ln w="3175" cap="rnd">
              <a:solidFill>
                <a:srgbClr val="D9D9D9"/>
              </a:solidFill>
              <a:prstDash val="solid"/>
              <a:round/>
            </a:ln>
            <a:effectLst/>
          </p:spPr>
          <p:txBody>
            <a:bodyPr wrap="square" lIns="45718" tIns="45718" rIns="45718" bIns="45718" numCol="1" anchor="t">
              <a:noAutofit/>
            </a:bodyPr>
            <a:lstStyle/>
            <a:p>
              <a:pPr/>
            </a:p>
          </p:txBody>
        </p:sp>
        <p:sp>
          <p:nvSpPr>
            <p:cNvPr id="181" name="Figure"/>
            <p:cNvSpPr/>
            <p:nvPr/>
          </p:nvSpPr>
          <p:spPr>
            <a:xfrm>
              <a:off x="9793576" y="-1"/>
              <a:ext cx="3207843" cy="7324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rgbClr val="90C226">
                <a:alpha val="30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82" name="Figure"/>
            <p:cNvSpPr/>
            <p:nvPr/>
          </p:nvSpPr>
          <p:spPr>
            <a:xfrm>
              <a:off x="10243673" y="-1"/>
              <a:ext cx="2761132" cy="7324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rgbClr val="90C226">
                <a:alpha val="20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83" name="Triangle"/>
            <p:cNvSpPr/>
            <p:nvPr/>
          </p:nvSpPr>
          <p:spPr>
            <a:xfrm>
              <a:off x="9527824" y="3260232"/>
              <a:ext cx="3476981" cy="4064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54A021">
                <a:alpha val="72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84" name="Figure"/>
            <p:cNvSpPr/>
            <p:nvPr/>
          </p:nvSpPr>
          <p:spPr>
            <a:xfrm>
              <a:off x="9956801" y="-1"/>
              <a:ext cx="3044619" cy="7324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70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85" name="Figure"/>
            <p:cNvSpPr/>
            <p:nvPr/>
          </p:nvSpPr>
          <p:spPr>
            <a:xfrm>
              <a:off x="11625314" y="-1"/>
              <a:ext cx="1376104" cy="7324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86" name="Figure"/>
            <p:cNvSpPr/>
            <p:nvPr/>
          </p:nvSpPr>
          <p:spPr>
            <a:xfrm>
              <a:off x="11668268" y="-1"/>
              <a:ext cx="1333149" cy="7324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rgbClr val="90C226">
                <a:alpha val="64999"/>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87" name="Triangle"/>
            <p:cNvSpPr/>
            <p:nvPr/>
          </p:nvSpPr>
          <p:spPr>
            <a:xfrm>
              <a:off x="11063112" y="3838224"/>
              <a:ext cx="1938306" cy="34860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90C226">
                <a:alpha val="80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sp>
          <p:nvSpPr>
            <p:cNvPr id="188" name="Triangle"/>
            <p:cNvSpPr/>
            <p:nvPr/>
          </p:nvSpPr>
          <p:spPr>
            <a:xfrm>
              <a:off x="-1" y="4289779"/>
              <a:ext cx="478652" cy="30344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90C226">
                <a:alpha val="85000"/>
              </a:srgbClr>
            </a:solidFill>
            <a:ln w="12700" cap="flat">
              <a:noFill/>
              <a:miter lim="400000"/>
            </a:ln>
            <a:effectLst/>
          </p:spPr>
          <p:txBody>
            <a:bodyPr wrap="square" lIns="50800" tIns="50800" rIns="50800" bIns="50800" numCol="1" anchor="ctr">
              <a:noAutofit/>
            </a:bodyPr>
            <a:lstStyle/>
            <a:p>
              <a:pPr defTabSz="1300480">
                <a:defRPr sz="2400">
                  <a:latin typeface="Trebuchet MS"/>
                  <a:ea typeface="Trebuchet MS"/>
                  <a:cs typeface="Trebuchet MS"/>
                  <a:sym typeface="Trebuchet MS"/>
                </a:defRPr>
              </a:pPr>
            </a:p>
          </p:txBody>
        </p:sp>
      </p:grpSp>
      <p:sp>
        <p:nvSpPr>
          <p:cNvPr id="190" name="Texte du titre"/>
          <p:cNvSpPr txBox="1"/>
          <p:nvPr>
            <p:ph type="title"/>
          </p:nvPr>
        </p:nvSpPr>
        <p:spPr>
          <a:xfrm>
            <a:off x="722488" y="1869438"/>
            <a:ext cx="9169783" cy="1408856"/>
          </a:xfrm>
          <a:prstGeom prst="rect">
            <a:avLst/>
          </a:prstGeom>
        </p:spPr>
        <p:txBody>
          <a:bodyPr lIns="48766" tIns="48766" rIns="48766" bIns="48766" anchor="t"/>
          <a:lstStyle>
            <a:lvl1pPr algn="l" defTabSz="650240">
              <a:defRPr sz="5000">
                <a:solidFill>
                  <a:srgbClr val="90C226"/>
                </a:solidFill>
                <a:latin typeface="Trebuchet MS"/>
                <a:ea typeface="Trebuchet MS"/>
                <a:cs typeface="Trebuchet MS"/>
                <a:sym typeface="Trebuchet MS"/>
              </a:defRPr>
            </a:lvl1pPr>
          </a:lstStyle>
          <a:p>
            <a:pPr/>
            <a:r>
              <a:t>Texte du titre</a:t>
            </a:r>
          </a:p>
        </p:txBody>
      </p:sp>
      <p:sp>
        <p:nvSpPr>
          <p:cNvPr id="191" name="Texte niveau 1…"/>
          <p:cNvSpPr txBox="1"/>
          <p:nvPr>
            <p:ph type="body" sz="half" idx="1"/>
          </p:nvPr>
        </p:nvSpPr>
        <p:spPr>
          <a:xfrm>
            <a:off x="722488" y="3523827"/>
            <a:ext cx="9169783" cy="4139494"/>
          </a:xfrm>
          <a:prstGeom prst="rect">
            <a:avLst/>
          </a:prstGeom>
        </p:spPr>
        <p:txBody>
          <a:bodyPr lIns="48766" tIns="48766" rIns="48766" bIns="48766" anchor="t"/>
          <a:lstStyle>
            <a:lvl1pPr marL="457200" indent="-457200" defTabSz="650240">
              <a:spcBef>
                <a:spcPts val="1400"/>
              </a:spcBef>
              <a:buClr>
                <a:srgbClr val="90C226"/>
              </a:buClr>
              <a:buSzPct val="80000"/>
              <a:buFont typeface="Trebuchet MS"/>
              <a:buChar char="u"/>
              <a:defRPr sz="2400">
                <a:solidFill>
                  <a:srgbClr val="404040"/>
                </a:solidFill>
                <a:latin typeface="Trebuchet MS"/>
                <a:ea typeface="Trebuchet MS"/>
                <a:cs typeface="Trebuchet MS"/>
                <a:sym typeface="Trebuchet MS"/>
              </a:defRPr>
            </a:lvl1pPr>
            <a:lvl2pPr marL="885825" indent="-428625" defTabSz="650240">
              <a:spcBef>
                <a:spcPts val="1400"/>
              </a:spcBef>
              <a:buClr>
                <a:srgbClr val="90C226"/>
              </a:buClr>
              <a:buSzPct val="80000"/>
              <a:buFont typeface="Trebuchet MS"/>
              <a:buChar char="u"/>
              <a:defRPr sz="2400">
                <a:solidFill>
                  <a:srgbClr val="404040"/>
                </a:solidFill>
                <a:latin typeface="Trebuchet MS"/>
                <a:ea typeface="Trebuchet MS"/>
                <a:cs typeface="Trebuchet MS"/>
                <a:sym typeface="Trebuchet MS"/>
              </a:defRPr>
            </a:lvl2pPr>
            <a:lvl3pPr marL="1306284" indent="-391884" defTabSz="650240">
              <a:spcBef>
                <a:spcPts val="1400"/>
              </a:spcBef>
              <a:buClr>
                <a:srgbClr val="90C226"/>
              </a:buClr>
              <a:buSzPct val="80000"/>
              <a:buFont typeface="Trebuchet MS"/>
              <a:buChar char="u"/>
              <a:defRPr sz="2400">
                <a:solidFill>
                  <a:srgbClr val="404040"/>
                </a:solidFill>
                <a:latin typeface="Trebuchet MS"/>
                <a:ea typeface="Trebuchet MS"/>
                <a:cs typeface="Trebuchet MS"/>
                <a:sym typeface="Trebuchet MS"/>
              </a:defRPr>
            </a:lvl3pPr>
            <a:lvl4pPr marL="1828800" indent="-457200" defTabSz="650240">
              <a:spcBef>
                <a:spcPts val="1400"/>
              </a:spcBef>
              <a:buClr>
                <a:srgbClr val="90C226"/>
              </a:buClr>
              <a:buSzPct val="80000"/>
              <a:buFont typeface="Trebuchet MS"/>
              <a:buChar char="u"/>
              <a:defRPr sz="2400">
                <a:solidFill>
                  <a:srgbClr val="404040"/>
                </a:solidFill>
                <a:latin typeface="Trebuchet MS"/>
                <a:ea typeface="Trebuchet MS"/>
                <a:cs typeface="Trebuchet MS"/>
                <a:sym typeface="Trebuchet MS"/>
              </a:defRPr>
            </a:lvl4pPr>
            <a:lvl5pPr marL="2286000" indent="-457200" defTabSz="650240">
              <a:spcBef>
                <a:spcPts val="1400"/>
              </a:spcBef>
              <a:buClr>
                <a:srgbClr val="90C226"/>
              </a:buClr>
              <a:buSzPct val="80000"/>
              <a:buFont typeface="Trebuchet MS"/>
              <a:buChar char="u"/>
              <a:defRPr sz="2400">
                <a:solidFill>
                  <a:srgbClr val="404040"/>
                </a:solidFill>
                <a:latin typeface="Trebuchet MS"/>
                <a:ea typeface="Trebuchet MS"/>
                <a:cs typeface="Trebuchet MS"/>
                <a:sym typeface="Trebuchet MS"/>
              </a:defRPr>
            </a:lvl5pPr>
          </a:lstStyle>
          <a:p>
            <a:pPr/>
            <a:r>
              <a:t>Texte niveau 1</a:t>
            </a:r>
          </a:p>
          <a:p>
            <a:pPr lvl="1"/>
            <a:r>
              <a:t>Texte niveau 2</a:t>
            </a:r>
          </a:p>
          <a:p>
            <a:pPr lvl="2"/>
            <a:r>
              <a:t>Texte niveau 3</a:t>
            </a:r>
          </a:p>
          <a:p>
            <a:pPr lvl="3"/>
            <a:r>
              <a:t>Texte niveau 4</a:t>
            </a:r>
          </a:p>
          <a:p>
            <a:pPr lvl="4"/>
            <a:r>
              <a:t>Texte niveau 5</a:t>
            </a:r>
          </a:p>
        </p:txBody>
      </p:sp>
      <p:sp>
        <p:nvSpPr>
          <p:cNvPr id="192" name="Numéro de diapositive"/>
          <p:cNvSpPr txBox="1"/>
          <p:nvPr>
            <p:ph type="sldNum" sz="quarter" idx="2"/>
          </p:nvPr>
        </p:nvSpPr>
        <p:spPr>
          <a:xfrm>
            <a:off x="9622196" y="7720386"/>
            <a:ext cx="270075" cy="275333"/>
          </a:xfrm>
          <a:prstGeom prst="rect">
            <a:avLst/>
          </a:prstGeom>
        </p:spPr>
        <p:txBody>
          <a:bodyPr lIns="48766" tIns="48766" rIns="48766" bIns="48766" anchor="ctr"/>
          <a:lstStyle>
            <a:lvl1pPr algn="r" defTabSz="1300480">
              <a:defRPr sz="1200">
                <a:solidFill>
                  <a:srgbClr val="90C226"/>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apositive de titre">
    <p:spTree>
      <p:nvGrpSpPr>
        <p:cNvPr id="1" name=""/>
        <p:cNvGrpSpPr/>
        <p:nvPr/>
      </p:nvGrpSpPr>
      <p:grpSpPr>
        <a:xfrm>
          <a:off x="0" y="0"/>
          <a:ext cx="0" cy="0"/>
          <a:chOff x="0" y="0"/>
          <a:chExt cx="0" cy="0"/>
        </a:xfrm>
      </p:grpSpPr>
      <p:sp>
        <p:nvSpPr>
          <p:cNvPr id="199" name="Texte du titre"/>
          <p:cNvSpPr txBox="1"/>
          <p:nvPr>
            <p:ph type="title"/>
          </p:nvPr>
        </p:nvSpPr>
        <p:spPr>
          <a:xfrm>
            <a:off x="975358" y="3029935"/>
            <a:ext cx="11054083" cy="2090705"/>
          </a:xfrm>
          <a:prstGeom prst="rect">
            <a:avLst/>
          </a:prstGeom>
        </p:spPr>
        <p:txBody>
          <a:bodyPr lIns="65022" tIns="65022" rIns="65022" bIns="65022"/>
          <a:lstStyle>
            <a:lvl1pPr defTabSz="1300480">
              <a:defRPr sz="6200">
                <a:latin typeface="Calibri"/>
                <a:ea typeface="Calibri"/>
                <a:cs typeface="Calibri"/>
                <a:sym typeface="Calibri"/>
              </a:defRPr>
            </a:lvl1pPr>
          </a:lstStyle>
          <a:p>
            <a:pPr/>
            <a:r>
              <a:t>Texte du titre</a:t>
            </a:r>
          </a:p>
        </p:txBody>
      </p:sp>
      <p:sp>
        <p:nvSpPr>
          <p:cNvPr id="200" name="Texte niveau 1…"/>
          <p:cNvSpPr txBox="1"/>
          <p:nvPr>
            <p:ph type="body" sz="quarter" idx="1"/>
          </p:nvPr>
        </p:nvSpPr>
        <p:spPr>
          <a:xfrm>
            <a:off x="1950717" y="5527040"/>
            <a:ext cx="9103364" cy="2492589"/>
          </a:xfrm>
          <a:prstGeom prst="rect">
            <a:avLst/>
          </a:prstGeom>
        </p:spPr>
        <p:txBody>
          <a:bodyPr lIns="65022" tIns="65022" rIns="65022" bIns="65022" anchor="t"/>
          <a:lstStyle>
            <a:lvl1pPr marL="0" indent="0" algn="ctr" defTabSz="1300480">
              <a:spcBef>
                <a:spcPts val="1000"/>
              </a:spcBef>
              <a:buSzTx/>
              <a:buNone/>
              <a:defRPr sz="4400">
                <a:solidFill>
                  <a:srgbClr val="888888"/>
                </a:solidFill>
                <a:latin typeface="Calibri"/>
                <a:ea typeface="Calibri"/>
                <a:cs typeface="Calibri"/>
                <a:sym typeface="Calibri"/>
              </a:defRPr>
            </a:lvl1pPr>
            <a:lvl2pPr marL="0" indent="0" algn="ctr" defTabSz="1300480">
              <a:spcBef>
                <a:spcPts val="1000"/>
              </a:spcBef>
              <a:buSzTx/>
              <a:buNone/>
              <a:defRPr sz="4400">
                <a:solidFill>
                  <a:srgbClr val="888888"/>
                </a:solidFill>
                <a:latin typeface="Calibri"/>
                <a:ea typeface="Calibri"/>
                <a:cs typeface="Calibri"/>
                <a:sym typeface="Calibri"/>
              </a:defRPr>
            </a:lvl2pPr>
            <a:lvl3pPr marL="0" indent="0" algn="ctr" defTabSz="1300480">
              <a:spcBef>
                <a:spcPts val="1000"/>
              </a:spcBef>
              <a:buSzTx/>
              <a:buNone/>
              <a:defRPr sz="4400">
                <a:solidFill>
                  <a:srgbClr val="888888"/>
                </a:solidFill>
                <a:latin typeface="Calibri"/>
                <a:ea typeface="Calibri"/>
                <a:cs typeface="Calibri"/>
                <a:sym typeface="Calibri"/>
              </a:defRPr>
            </a:lvl3pPr>
            <a:lvl4pPr marL="0" indent="0" algn="ctr" defTabSz="1300480">
              <a:spcBef>
                <a:spcPts val="1000"/>
              </a:spcBef>
              <a:buSzTx/>
              <a:buNone/>
              <a:defRPr sz="4400">
                <a:solidFill>
                  <a:srgbClr val="888888"/>
                </a:solidFill>
                <a:latin typeface="Calibri"/>
                <a:ea typeface="Calibri"/>
                <a:cs typeface="Calibri"/>
                <a:sym typeface="Calibri"/>
              </a:defRPr>
            </a:lvl4pPr>
            <a:lvl5pPr marL="0" indent="0" algn="ctr" defTabSz="1300480">
              <a:spcBef>
                <a:spcPts val="1000"/>
              </a:spcBef>
              <a:buSzTx/>
              <a:buNone/>
              <a:defRPr sz="4400">
                <a:solidFill>
                  <a:srgbClr val="888888"/>
                </a:solidFill>
                <a:latin typeface="Calibri"/>
                <a:ea typeface="Calibri"/>
                <a:cs typeface="Calibri"/>
                <a:sym typeface="Calibri"/>
              </a:defRPr>
            </a:lvl5pPr>
          </a:lstStyle>
          <a:p>
            <a:pPr/>
            <a:r>
              <a:t>Texte niveau 1</a:t>
            </a:r>
          </a:p>
          <a:p>
            <a:pPr lvl="1"/>
            <a:r>
              <a:t>Texte niveau 2</a:t>
            </a:r>
          </a:p>
          <a:p>
            <a:pPr lvl="2"/>
            <a:r>
              <a:t>Texte niveau 3</a:t>
            </a:r>
          </a:p>
          <a:p>
            <a:pPr lvl="3"/>
            <a:r>
              <a:t>Texte niveau 4</a:t>
            </a:r>
          </a:p>
          <a:p>
            <a:pPr lvl="4"/>
            <a:r>
              <a:t>Texte niveau 5</a:t>
            </a:r>
          </a:p>
        </p:txBody>
      </p:sp>
      <p:sp>
        <p:nvSpPr>
          <p:cNvPr id="201" name="Numéro de diapositive"/>
          <p:cNvSpPr txBox="1"/>
          <p:nvPr>
            <p:ph type="sldNum" sz="quarter" idx="2"/>
          </p:nvPr>
        </p:nvSpPr>
        <p:spPr>
          <a:xfrm>
            <a:off x="12005838" y="9130187"/>
            <a:ext cx="348723" cy="339198"/>
          </a:xfrm>
          <a:prstGeom prst="rect">
            <a:avLst/>
          </a:prstGeom>
        </p:spPr>
        <p:txBody>
          <a:bodyPr lIns="65022" tIns="65022" rIns="65022" bIns="65022" anchor="ctr"/>
          <a:lstStyle>
            <a:lvl1pPr algn="r" defTabSz="130048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e">
    <p:spTree>
      <p:nvGrpSpPr>
        <p:cNvPr id="1" name=""/>
        <p:cNvGrpSpPr/>
        <p:nvPr/>
      </p:nvGrpSpPr>
      <p:grpSpPr>
        <a:xfrm>
          <a:off x="0" y="0"/>
          <a:ext cx="0" cy="0"/>
          <a:chOff x="0" y="0"/>
          <a:chExt cx="0" cy="0"/>
        </a:xfrm>
      </p:grpSpPr>
      <p:sp>
        <p:nvSpPr>
          <p:cNvPr id="20" name="Image"/>
          <p:cNvSpPr/>
          <p:nvPr>
            <p:ph type="pic" idx="21"/>
          </p:nvPr>
        </p:nvSpPr>
        <p:spPr>
          <a:xfrm>
            <a:off x="1625600" y="673100"/>
            <a:ext cx="9753600" cy="5905500"/>
          </a:xfrm>
          <a:prstGeom prst="rect">
            <a:avLst/>
          </a:prstGeom>
        </p:spPr>
        <p:txBody>
          <a:bodyPr lIns="91439" tIns="45719" rIns="91439" bIns="45719" anchor="t">
            <a:noAutofit/>
          </a:bodyPr>
          <a:lstStyle/>
          <a:p>
            <a:pPr/>
          </a:p>
        </p:txBody>
      </p:sp>
      <p:sp>
        <p:nvSpPr>
          <p:cNvPr id="21" name="Texte du titre"/>
          <p:cNvSpPr txBox="1"/>
          <p:nvPr>
            <p:ph type="title"/>
          </p:nvPr>
        </p:nvSpPr>
        <p:spPr>
          <a:xfrm>
            <a:off x="1270000" y="6718300"/>
            <a:ext cx="10464800" cy="1422400"/>
          </a:xfrm>
          <a:prstGeom prst="rect">
            <a:avLst/>
          </a:prstGeom>
        </p:spPr>
        <p:txBody>
          <a:bodyPr anchor="b"/>
          <a:lstStyle/>
          <a:p>
            <a:pPr/>
            <a:r>
              <a:t>Texte du titre</a:t>
            </a:r>
          </a:p>
        </p:txBody>
      </p:sp>
      <p:sp>
        <p:nvSpPr>
          <p:cNvPr id="22" name="Texte niveau 1…"/>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Texte niveau 1</a:t>
            </a:r>
          </a:p>
          <a:p>
            <a:pPr lvl="1"/>
            <a:r>
              <a:t>Texte niveau 2</a:t>
            </a:r>
          </a:p>
          <a:p>
            <a:pPr lvl="2"/>
            <a:r>
              <a:t>Texte niveau 3</a:t>
            </a:r>
          </a:p>
          <a:p>
            <a:pPr lvl="3"/>
            <a:r>
              <a:t>Texte niveau 4</a:t>
            </a:r>
          </a:p>
          <a:p>
            <a:pPr lvl="4"/>
            <a:r>
              <a:t>Texte niveau 5</a:t>
            </a:r>
          </a:p>
        </p:txBody>
      </p:sp>
      <p:sp>
        <p:nvSpPr>
          <p:cNvPr id="2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Centré">
    <p:spTree>
      <p:nvGrpSpPr>
        <p:cNvPr id="1" name=""/>
        <p:cNvGrpSpPr/>
        <p:nvPr/>
      </p:nvGrpSpPr>
      <p:grpSpPr>
        <a:xfrm>
          <a:off x="0" y="0"/>
          <a:ext cx="0" cy="0"/>
          <a:chOff x="0" y="0"/>
          <a:chExt cx="0" cy="0"/>
        </a:xfrm>
      </p:grpSpPr>
      <p:sp>
        <p:nvSpPr>
          <p:cNvPr id="30" name="Texte du titre"/>
          <p:cNvSpPr txBox="1"/>
          <p:nvPr>
            <p:ph type="title"/>
          </p:nvPr>
        </p:nvSpPr>
        <p:spPr>
          <a:xfrm>
            <a:off x="1270000" y="3225800"/>
            <a:ext cx="10464800" cy="3302000"/>
          </a:xfrm>
          <a:prstGeom prst="rect">
            <a:avLst/>
          </a:prstGeom>
        </p:spPr>
        <p:txBody>
          <a:bodyPr/>
          <a:lstStyle/>
          <a:p>
            <a:pPr/>
            <a:r>
              <a:t>Texte du titre</a:t>
            </a:r>
          </a:p>
        </p:txBody>
      </p:sp>
      <p:sp>
        <p:nvSpPr>
          <p:cNvPr id="3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e">
    <p:spTree>
      <p:nvGrpSpPr>
        <p:cNvPr id="1" name=""/>
        <p:cNvGrpSpPr/>
        <p:nvPr/>
      </p:nvGrpSpPr>
      <p:grpSpPr>
        <a:xfrm>
          <a:off x="0" y="0"/>
          <a:ext cx="0" cy="0"/>
          <a:chOff x="0" y="0"/>
          <a:chExt cx="0" cy="0"/>
        </a:xfrm>
      </p:grpSpPr>
      <p:sp>
        <p:nvSpPr>
          <p:cNvPr id="38" name="Image"/>
          <p:cNvSpPr/>
          <p:nvPr>
            <p:ph type="pic" sz="half" idx="21"/>
          </p:nvPr>
        </p:nvSpPr>
        <p:spPr>
          <a:xfrm>
            <a:off x="6718300" y="635000"/>
            <a:ext cx="5334000" cy="8216900"/>
          </a:xfrm>
          <a:prstGeom prst="rect">
            <a:avLst/>
          </a:prstGeom>
        </p:spPr>
        <p:txBody>
          <a:bodyPr lIns="91439" tIns="45719" rIns="91439" bIns="45719" anchor="t">
            <a:noAutofit/>
          </a:bodyPr>
          <a:lstStyle/>
          <a:p>
            <a:pPr/>
          </a:p>
        </p:txBody>
      </p:sp>
      <p:sp>
        <p:nvSpPr>
          <p:cNvPr id="39" name="Texte du titre"/>
          <p:cNvSpPr txBox="1"/>
          <p:nvPr>
            <p:ph type="title"/>
          </p:nvPr>
        </p:nvSpPr>
        <p:spPr>
          <a:xfrm>
            <a:off x="952500" y="635000"/>
            <a:ext cx="5334000" cy="3987800"/>
          </a:xfrm>
          <a:prstGeom prst="rect">
            <a:avLst/>
          </a:prstGeom>
        </p:spPr>
        <p:txBody>
          <a:bodyPr anchor="b"/>
          <a:lstStyle>
            <a:lvl1pPr>
              <a:defRPr sz="6000"/>
            </a:lvl1pPr>
          </a:lstStyle>
          <a:p>
            <a:pPr/>
            <a:r>
              <a:t>Texte du titre</a:t>
            </a:r>
          </a:p>
        </p:txBody>
      </p:sp>
      <p:sp>
        <p:nvSpPr>
          <p:cNvPr id="40" name="Texte niveau 1…"/>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Texte niveau 1</a:t>
            </a:r>
          </a:p>
          <a:p>
            <a:pPr lvl="1"/>
            <a:r>
              <a:t>Texte niveau 2</a:t>
            </a:r>
          </a:p>
          <a:p>
            <a:pPr lvl="2"/>
            <a:r>
              <a:t>Texte niveau 3</a:t>
            </a:r>
          </a:p>
          <a:p>
            <a:pPr lvl="3"/>
            <a:r>
              <a:t>Texte niveau 4</a:t>
            </a:r>
          </a:p>
          <a:p>
            <a:pPr lvl="4"/>
            <a:r>
              <a:t>Texte niveau 5</a:t>
            </a:r>
          </a:p>
        </p:txBody>
      </p:sp>
      <p:sp>
        <p:nvSpPr>
          <p:cNvPr id="4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Haut">
    <p:spTree>
      <p:nvGrpSpPr>
        <p:cNvPr id="1" name=""/>
        <p:cNvGrpSpPr/>
        <p:nvPr/>
      </p:nvGrpSpPr>
      <p:grpSpPr>
        <a:xfrm>
          <a:off x="0" y="0"/>
          <a:ext cx="0" cy="0"/>
          <a:chOff x="0" y="0"/>
          <a:chExt cx="0" cy="0"/>
        </a:xfrm>
      </p:grpSpPr>
      <p:sp>
        <p:nvSpPr>
          <p:cNvPr id="48" name="Texte du titre"/>
          <p:cNvSpPr txBox="1"/>
          <p:nvPr>
            <p:ph type="title"/>
          </p:nvPr>
        </p:nvSpPr>
        <p:spPr>
          <a:prstGeom prst="rect">
            <a:avLst/>
          </a:prstGeom>
        </p:spPr>
        <p:txBody>
          <a:bodyPr/>
          <a:lstStyle/>
          <a:p>
            <a:pPr/>
            <a:r>
              <a:t>Texte du titre</a:t>
            </a:r>
          </a:p>
        </p:txBody>
      </p:sp>
      <p:sp>
        <p:nvSpPr>
          <p:cNvPr id="4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56" name="Texte du titre"/>
          <p:cNvSpPr txBox="1"/>
          <p:nvPr>
            <p:ph type="title"/>
          </p:nvPr>
        </p:nvSpPr>
        <p:spPr>
          <a:prstGeom prst="rect">
            <a:avLst/>
          </a:prstGeom>
        </p:spPr>
        <p:txBody>
          <a:bodyPr/>
          <a:lstStyle/>
          <a:p>
            <a:pPr/>
            <a:r>
              <a:t>Texte du titre</a:t>
            </a:r>
          </a:p>
        </p:txBody>
      </p:sp>
      <p:sp>
        <p:nvSpPr>
          <p:cNvPr id="57" name="Texte niveau 1…"/>
          <p:cNvSpPr txBox="1"/>
          <p:nvPr>
            <p:ph type="body" idx="1"/>
          </p:nvPr>
        </p:nvSpPr>
        <p:spPr>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5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5" name="Image"/>
          <p:cNvSpPr/>
          <p:nvPr>
            <p:ph type="pic" sz="half" idx="21"/>
          </p:nvPr>
        </p:nvSpPr>
        <p:spPr>
          <a:xfrm>
            <a:off x="6718300" y="2590800"/>
            <a:ext cx="5334000" cy="6286500"/>
          </a:xfrm>
          <a:prstGeom prst="rect">
            <a:avLst/>
          </a:prstGeom>
        </p:spPr>
        <p:txBody>
          <a:bodyPr lIns="91439" tIns="45719" rIns="91439" bIns="45719" anchor="t">
            <a:noAutofit/>
          </a:bodyPr>
          <a:lstStyle/>
          <a:p>
            <a:pPr/>
          </a:p>
        </p:txBody>
      </p:sp>
      <p:sp>
        <p:nvSpPr>
          <p:cNvPr id="66" name="Texte du titre"/>
          <p:cNvSpPr txBox="1"/>
          <p:nvPr>
            <p:ph type="title"/>
          </p:nvPr>
        </p:nvSpPr>
        <p:spPr>
          <a:prstGeom prst="rect">
            <a:avLst/>
          </a:prstGeom>
        </p:spPr>
        <p:txBody>
          <a:bodyPr/>
          <a:lstStyle/>
          <a:p>
            <a:pPr/>
            <a:r>
              <a:t>Texte du titre</a:t>
            </a:r>
          </a:p>
        </p:txBody>
      </p:sp>
      <p:sp>
        <p:nvSpPr>
          <p:cNvPr id="67" name="Texte niveau 1…"/>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Texte niveau 1</a:t>
            </a:r>
          </a:p>
          <a:p>
            <a:pPr lvl="1"/>
            <a:r>
              <a:t>Texte niveau 2</a:t>
            </a:r>
          </a:p>
          <a:p>
            <a:pPr lvl="2"/>
            <a:r>
              <a:t>Texte niveau 3</a:t>
            </a:r>
          </a:p>
          <a:p>
            <a:pPr lvl="3"/>
            <a:r>
              <a:t>Texte niveau 4</a:t>
            </a:r>
          </a:p>
          <a:p>
            <a:pPr lvl="4"/>
            <a:r>
              <a:t>Texte niveau 5</a:t>
            </a:r>
          </a:p>
        </p:txBody>
      </p:sp>
      <p:sp>
        <p:nvSpPr>
          <p:cNvPr id="68" name="Numéro de diapositive"/>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75" name="Texte niveau 1…"/>
          <p:cNvSpPr txBox="1"/>
          <p:nvPr>
            <p:ph type="body" idx="1"/>
          </p:nvPr>
        </p:nvSpPr>
        <p:spPr>
          <a:xfrm>
            <a:off x="952500" y="1270000"/>
            <a:ext cx="11099800" cy="7213600"/>
          </a:xfrm>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7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83" name="Image"/>
          <p:cNvSpPr/>
          <p:nvPr>
            <p:ph type="pic" sz="quarter" idx="21"/>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22"/>
          </p:nvPr>
        </p:nvSpPr>
        <p:spPr>
          <a:xfrm>
            <a:off x="6718300" y="889000"/>
            <a:ext cx="5334000" cy="3771900"/>
          </a:xfrm>
          <a:prstGeom prst="rect">
            <a:avLst/>
          </a:prstGeom>
        </p:spPr>
        <p:txBody>
          <a:bodyPr lIns="91439" tIns="45719" rIns="91439" bIns="45719" anchor="t">
            <a:noAutofit/>
          </a:bodyPr>
          <a:lstStyle/>
          <a:p>
            <a:pPr/>
          </a:p>
        </p:txBody>
      </p:sp>
      <p:sp>
        <p:nvSpPr>
          <p:cNvPr id="85" name="Image"/>
          <p:cNvSpPr/>
          <p:nvPr>
            <p:ph type="pic" sz="half" idx="23"/>
          </p:nvPr>
        </p:nvSpPr>
        <p:spPr>
          <a:xfrm>
            <a:off x="952500" y="889000"/>
            <a:ext cx="5334000" cy="7975600"/>
          </a:xfrm>
          <a:prstGeom prst="rect">
            <a:avLst/>
          </a:prstGeom>
        </p:spPr>
        <p:txBody>
          <a:bodyPr lIns="91439" tIns="45719" rIns="91439" bIns="45719" anchor="t">
            <a:noAutofit/>
          </a:bodyPr>
          <a:lstStyle/>
          <a:p>
            <a:pPr/>
          </a:p>
        </p:txBody>
      </p:sp>
      <p:sp>
        <p:nvSpPr>
          <p:cNvPr id="8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e du titre"/>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du titre</a:t>
            </a:r>
          </a:p>
        </p:txBody>
      </p:sp>
      <p:sp>
        <p:nvSpPr>
          <p:cNvPr id="3" name="Texte niveau 1…"/>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4" name="Numéro de diapositive"/>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lgn="ctr" defTabSz="584200">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http://www.cercles-gascogne.fr/saint-justin/" TargetMode="External"/><Relationship Id="rId5" Type="http://schemas.openxmlformats.org/officeDocument/2006/relationships/hyperlink" Target="http://www.polesantedesbastides.fr" TargetMode="External"/><Relationship Id="rId6"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polesantedesbastides.fr" TargetMode="External"/><Relationship Id="rId3" Type="http://schemas.openxmlformats.org/officeDocument/2006/relationships/image" Target="../media/image2.png"/><Relationship Id="rId4" Type="http://schemas.openxmlformats.org/officeDocument/2006/relationships/image" Target="../media/image7.jpeg"/><Relationship Id="rId5" Type="http://schemas.openxmlformats.org/officeDocument/2006/relationships/image" Target="../media/image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9.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0.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hyperlink" Target="http://www.polesantedesbastides.fr" TargetMode="External"/><Relationship Id="rId4" Type="http://schemas.openxmlformats.org/officeDocument/2006/relationships/image" Target="../media/image8.png"/><Relationship Id="rId5" Type="http://schemas.openxmlformats.org/officeDocument/2006/relationships/image" Target="../media/image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jpeg"/><Relationship Id="rId4"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www.polesantedesbastides.fr" TargetMode="External"/><Relationship Id="rId4" Type="http://schemas.openxmlformats.org/officeDocument/2006/relationships/image" Target="../media/image11.jpeg"/><Relationship Id="rId5" Type="http://schemas.openxmlformats.org/officeDocument/2006/relationships/image" Target="../media/image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hyperlink" Target="http://www.polesantedesbastides.fr" TargetMode="External"/><Relationship Id="rId4" Type="http://schemas.openxmlformats.org/officeDocument/2006/relationships/image" Target="../media/image2.png"/><Relationship Id="rId5" Type="http://schemas.openxmlformats.org/officeDocument/2006/relationships/image" Target="../media/image9.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http://www.polesantedesbastides.fr" TargetMode="External"/><Relationship Id="rId4" Type="http://schemas.openxmlformats.org/officeDocument/2006/relationships/image" Target="../media/image12.jpeg"/><Relationship Id="rId5" Type="http://schemas.openxmlformats.org/officeDocument/2006/relationships/image" Target="../media/image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1.png"/><Relationship Id="rId3" Type="http://schemas.openxmlformats.org/officeDocument/2006/relationships/image" Target="../media/image1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ch-mt-marsan.fr/nos-services/annuaire-des-services-384/centre-des-troubles-des-apprentissages-des-landes-ctal-58.html" TargetMode="External"/><Relationship Id="rId3" Type="http://schemas.openxmlformats.org/officeDocument/2006/relationships/image" Target="../media/image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1.png"/><Relationship Id="rId3" Type="http://schemas.openxmlformats.org/officeDocument/2006/relationships/image" Target="../media/image1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g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jpeg"/><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1.gif"/><Relationship Id="rId5" Type="http://schemas.openxmlformats.org/officeDocument/2006/relationships/image" Target="../media/image15.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16.jpeg"/><Relationship Id="rId5" Type="http://schemas.openxmlformats.org/officeDocument/2006/relationships/image" Target="../media/image1.g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1.gif"/><Relationship Id="rId5" Type="http://schemas.openxmlformats.org/officeDocument/2006/relationships/image" Target="../media/image16.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1.g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jpeg"/><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g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g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1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hyperlink" Target="http://www.ch-mt-marsan.fr/nos-services/annuaire-des-services-384/centre-des-troubles-des-apprentissages-des-landes-ctal-58.html" TargetMode="Externa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18.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36.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0.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jpeg"/><Relationship Id="rId11" Type="http://schemas.openxmlformats.org/officeDocument/2006/relationships/image" Target="../media/image29.jpeg"/><Relationship Id="rId12" Type="http://schemas.openxmlformats.org/officeDocument/2006/relationships/image" Target="../media/image30.jpeg"/><Relationship Id="rId13" Type="http://schemas.openxmlformats.org/officeDocument/2006/relationships/image" Target="../media/image21.jpeg"/><Relationship Id="rId14" Type="http://schemas.openxmlformats.org/officeDocument/2006/relationships/image" Target="../media/image31.jpeg"/><Relationship Id="rId15" Type="http://schemas.openxmlformats.org/officeDocument/2006/relationships/image" Target="../media/image32.jpeg"/><Relationship Id="rId16" Type="http://schemas.openxmlformats.org/officeDocument/2006/relationships/image" Target="../media/image33.jpeg"/><Relationship Id="rId17" Type="http://schemas.openxmlformats.org/officeDocument/2006/relationships/image" Target="../media/image34.jpeg"/><Relationship Id="rId18" Type="http://schemas.openxmlformats.org/officeDocument/2006/relationships/image" Target="../media/image35.jpeg"/><Relationship Id="rId19" Type="http://schemas.openxmlformats.org/officeDocument/2006/relationships/image" Target="../media/image36.jpeg"/><Relationship Id="rId20" Type="http://schemas.openxmlformats.org/officeDocument/2006/relationships/image" Target="../media/image37.jpeg"/><Relationship Id="rId21" Type="http://schemas.openxmlformats.org/officeDocument/2006/relationships/image" Target="../media/image38.jpeg"/><Relationship Id="rId22" Type="http://schemas.openxmlformats.org/officeDocument/2006/relationships/image" Target="../media/image2.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hyperlink" Target="http://www.polesantedesbastides.fr" TargetMode="External"/><Relationship Id="rId4" Type="http://schemas.openxmlformats.org/officeDocument/2006/relationships/image" Target="../media/image2.png"/><Relationship Id="rId5" Type="http://schemas.openxmlformats.org/officeDocument/2006/relationships/image" Target="../media/image3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polesantedesbastides.fr" TargetMode="External"/><Relationship Id="rId3"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pic>
        <p:nvPicPr>
          <p:cNvPr id="210" name="affiche dys modifie e.jpg" descr="affiche dys modifie e.jpg"/>
          <p:cNvPicPr>
            <a:picLocks noChangeAspect="1"/>
          </p:cNvPicPr>
          <p:nvPr/>
        </p:nvPicPr>
        <p:blipFill>
          <a:blip r:embed="rId3">
            <a:extLst/>
          </a:blip>
          <a:stretch>
            <a:fillRect/>
          </a:stretch>
        </p:blipFill>
        <p:spPr>
          <a:xfrm>
            <a:off x="3194873" y="198253"/>
            <a:ext cx="6615053" cy="935709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Titre 1"/>
          <p:cNvSpPr txBox="1"/>
          <p:nvPr>
            <p:ph type="title"/>
          </p:nvPr>
        </p:nvSpPr>
        <p:spPr>
          <a:xfrm>
            <a:off x="650237" y="1270000"/>
            <a:ext cx="11704326" cy="893972"/>
          </a:xfrm>
          <a:prstGeom prst="rect">
            <a:avLst/>
          </a:prstGeom>
        </p:spPr>
        <p:txBody>
          <a:bodyPr/>
          <a:lstStyle>
            <a:lvl1pPr algn="ctr" defTabSz="1118411">
              <a:defRPr sz="6000"/>
            </a:lvl1pPr>
          </a:lstStyle>
          <a:p>
            <a:pPr/>
            <a:r>
              <a:t>REPERAGE</a:t>
            </a:r>
          </a:p>
        </p:txBody>
      </p:sp>
      <p:sp>
        <p:nvSpPr>
          <p:cNvPr id="259" name="Espace réservé du contenu 2"/>
          <p:cNvSpPr txBox="1"/>
          <p:nvPr>
            <p:ph type="body" idx="1"/>
          </p:nvPr>
        </p:nvSpPr>
        <p:spPr>
          <a:xfrm>
            <a:off x="647699" y="2542430"/>
            <a:ext cx="11704323" cy="6197534"/>
          </a:xfrm>
          <a:prstGeom prst="rect">
            <a:avLst/>
          </a:prstGeom>
        </p:spPr>
        <p:txBody>
          <a:bodyPr/>
          <a:lstStyle/>
          <a:p>
            <a:pPr marL="384047" indent="-384047" algn="just">
              <a:spcBef>
                <a:spcPts val="2000"/>
              </a:spcBef>
              <a:defRPr b="1">
                <a:solidFill>
                  <a:srgbClr val="FF0000"/>
                </a:solidFill>
                <a:latin typeface="Palatino"/>
                <a:ea typeface="Palatino"/>
                <a:cs typeface="Palatino"/>
                <a:sym typeface="Palatino"/>
              </a:defRPr>
            </a:pPr>
            <a:r>
              <a:t>Par les enseignants, </a:t>
            </a:r>
            <a:r>
              <a:rPr>
                <a:solidFill>
                  <a:srgbClr val="000000"/>
                </a:solidFill>
              </a:rPr>
              <a:t>le plus souvent, qui voient que </a:t>
            </a:r>
            <a:br>
              <a:rPr>
                <a:solidFill>
                  <a:srgbClr val="000000"/>
                </a:solidFill>
              </a:rPr>
            </a:br>
            <a:r>
              <a:rPr>
                <a:solidFill>
                  <a:srgbClr val="000000"/>
                </a:solidFill>
              </a:rPr>
              <a:t>l’ enfant a des difficultés dans certains domaines alors qu’il est pertinent</a:t>
            </a:r>
          </a:p>
          <a:p>
            <a:pPr marL="384047" indent="-384047" algn="just">
              <a:spcBef>
                <a:spcPts val="2000"/>
              </a:spcBef>
              <a:defRPr b="1">
                <a:solidFill>
                  <a:srgbClr val="FF0000"/>
                </a:solidFill>
                <a:latin typeface="Palatino"/>
                <a:ea typeface="Palatino"/>
                <a:cs typeface="Palatino"/>
                <a:sym typeface="Palatino"/>
              </a:defRPr>
            </a:pPr>
            <a:r>
              <a:t>Par les parents </a:t>
            </a:r>
            <a:r>
              <a:rPr>
                <a:solidFill>
                  <a:srgbClr val="000000"/>
                </a:solidFill>
              </a:rPr>
              <a:t>qui constatent que les apprentissages ne se font pas au même rythme que les frères et sœurs</a:t>
            </a:r>
          </a:p>
          <a:p>
            <a:pPr marL="384047" indent="-384047" algn="just">
              <a:spcBef>
                <a:spcPts val="2000"/>
              </a:spcBef>
              <a:defRPr b="1">
                <a:solidFill>
                  <a:srgbClr val="FF0000"/>
                </a:solidFill>
                <a:latin typeface="Palatino"/>
                <a:ea typeface="Palatino"/>
                <a:cs typeface="Palatino"/>
                <a:sym typeface="Palatino"/>
              </a:defRPr>
            </a:pPr>
            <a:r>
              <a:t>Par des professionnels de santé </a:t>
            </a:r>
            <a:r>
              <a:rPr>
                <a:solidFill>
                  <a:srgbClr val="000000"/>
                </a:solidFill>
              </a:rPr>
              <a:t>: pédiatres , médecins de l’éducation nationale…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9">
                                            <p:bg/>
                                          </p:spTgt>
                                        </p:tgtEl>
                                        <p:attrNameLst>
                                          <p:attrName>style.visibility</p:attrName>
                                        </p:attrNameLst>
                                      </p:cBhvr>
                                      <p:to>
                                        <p:strVal val="visible"/>
                                      </p:to>
                                    </p:set>
                                    <p:animEffect filter="wipe(left)" transition="in">
                                      <p:cBhvr>
                                        <p:cTn id="7" dur="1000"/>
                                        <p:tgtEl>
                                          <p:spTgt spid="25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9">
                                            <p:txEl>
                                              <p:pRg st="0" end="0"/>
                                            </p:txEl>
                                          </p:spTgt>
                                        </p:tgtEl>
                                        <p:attrNameLst>
                                          <p:attrName>style.visibility</p:attrName>
                                        </p:attrNameLst>
                                      </p:cBhvr>
                                      <p:to>
                                        <p:strVal val="visible"/>
                                      </p:to>
                                    </p:set>
                                    <p:animEffect filter="wipe(left)" transition="in">
                                      <p:cBhvr>
                                        <p:cTn id="10" dur="1000"/>
                                        <p:tgtEl>
                                          <p:spTgt spid="259">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259">
                                            <p:txEl>
                                              <p:pRg st="1" end="1"/>
                                            </p:txEl>
                                          </p:spTgt>
                                        </p:tgtEl>
                                        <p:attrNameLst>
                                          <p:attrName>style.visibility</p:attrName>
                                        </p:attrNameLst>
                                      </p:cBhvr>
                                      <p:to>
                                        <p:strVal val="visible"/>
                                      </p:to>
                                    </p:set>
                                    <p:animEffect filter="wipe(left)" transition="in">
                                      <p:cBhvr>
                                        <p:cTn id="14" dur="1000"/>
                                        <p:tgtEl>
                                          <p:spTgt spid="259">
                                            <p:txEl>
                                              <p:pRg st="1" end="1"/>
                                            </p:txEl>
                                          </p:spTgt>
                                        </p:tgtEl>
                                      </p:cBhvr>
                                    </p:animEffect>
                                  </p:childTnLst>
                                </p:cTn>
                              </p:par>
                            </p:childTnLst>
                          </p:cTn>
                        </p:par>
                        <p:par>
                          <p:cTn id="15" fill="hold">
                            <p:stCondLst>
                              <p:cond delay="2000"/>
                            </p:stCondLst>
                            <p:childTnLst>
                              <p:par>
                                <p:cTn id="16" presetClass="entr" nodeType="afterEffect" presetSubtype="8" presetID="22" grpId="1" fill="hold">
                                  <p:stCondLst>
                                    <p:cond delay="0"/>
                                  </p:stCondLst>
                                  <p:iterate type="el" backwards="0">
                                    <p:tmAbs val="0"/>
                                  </p:iterate>
                                  <p:childTnLst>
                                    <p:set>
                                      <p:cBhvr>
                                        <p:cTn id="17" fill="hold"/>
                                        <p:tgtEl>
                                          <p:spTgt spid="259">
                                            <p:txEl>
                                              <p:pRg st="2" end="2"/>
                                            </p:txEl>
                                          </p:spTgt>
                                        </p:tgtEl>
                                        <p:attrNameLst>
                                          <p:attrName>style.visibility</p:attrName>
                                        </p:attrNameLst>
                                      </p:cBhvr>
                                      <p:to>
                                        <p:strVal val="visible"/>
                                      </p:to>
                                    </p:set>
                                    <p:animEffect filter="wipe(left)" transition="in">
                                      <p:cBhvr>
                                        <p:cTn id="18" dur="1000"/>
                                        <p:tgtEl>
                                          <p:spTgt spid="25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Titre 1"/>
          <p:cNvSpPr txBox="1"/>
          <p:nvPr>
            <p:ph type="title"/>
          </p:nvPr>
        </p:nvSpPr>
        <p:spPr>
          <a:xfrm>
            <a:off x="650237" y="1270000"/>
            <a:ext cx="11704326" cy="1080986"/>
          </a:xfrm>
          <a:prstGeom prst="rect">
            <a:avLst/>
          </a:prstGeom>
        </p:spPr>
        <p:txBody>
          <a:bodyPr/>
          <a:lstStyle>
            <a:lvl1pPr algn="ctr"/>
          </a:lstStyle>
          <a:p>
            <a:pPr/>
            <a:r>
              <a:t>DIAGNOSTIC</a:t>
            </a:r>
          </a:p>
        </p:txBody>
      </p:sp>
      <p:sp>
        <p:nvSpPr>
          <p:cNvPr id="262" name="Espace réservé du contenu 2"/>
          <p:cNvSpPr txBox="1"/>
          <p:nvPr>
            <p:ph type="body" idx="1"/>
          </p:nvPr>
        </p:nvSpPr>
        <p:spPr>
          <a:xfrm>
            <a:off x="647700" y="2539999"/>
            <a:ext cx="11709400" cy="7000662"/>
          </a:xfrm>
          <a:prstGeom prst="rect">
            <a:avLst/>
          </a:prstGeom>
        </p:spPr>
        <p:txBody>
          <a:bodyPr/>
          <a:lstStyle/>
          <a:p>
            <a:pPr marL="364844" indent="-364844" defTabSz="1235455">
              <a:spcBef>
                <a:spcPts val="2000"/>
              </a:spcBef>
              <a:defRPr b="1">
                <a:latin typeface="Palatino"/>
                <a:ea typeface="Palatino"/>
                <a:cs typeface="Palatino"/>
                <a:sym typeface="Palatino"/>
              </a:defRPr>
            </a:pPr>
            <a:r>
              <a:t>Par les tests normés pratiqués par des orthophonistes, neuropsychologues, psychomotriciens, ergothérapeutes</a:t>
            </a:r>
          </a:p>
          <a:p>
            <a:pPr marL="364844" indent="-364844" defTabSz="1235455">
              <a:spcBef>
                <a:spcPts val="2000"/>
              </a:spcBef>
              <a:defRPr b="1">
                <a:latin typeface="Palatino"/>
                <a:ea typeface="Palatino"/>
                <a:cs typeface="Palatino"/>
                <a:sym typeface="Palatino"/>
              </a:defRPr>
            </a:pPr>
            <a:r>
              <a:t>Puis par une </a:t>
            </a:r>
            <a:r>
              <a:rPr>
                <a:solidFill>
                  <a:srgbClr val="FF0000"/>
                </a:solidFill>
              </a:rPr>
              <a:t>validation par un médecin </a:t>
            </a:r>
            <a:r>
              <a:t>formé aux troubles des apprentissages avec une équipe, pluridisciplinaire si possible </a:t>
            </a:r>
          </a:p>
          <a:p>
            <a:pPr marL="364844" indent="-364844" defTabSz="1235455">
              <a:spcBef>
                <a:spcPts val="2000"/>
              </a:spcBef>
              <a:defRPr b="1">
                <a:latin typeface="Palatino"/>
                <a:ea typeface="Palatino"/>
                <a:cs typeface="Palatino"/>
                <a:sym typeface="Palatino"/>
              </a:defRPr>
            </a:pPr>
            <a:r>
              <a:t>Etape importante pour l’enfant et son entourage</a:t>
            </a:r>
          </a:p>
          <a:p>
            <a:pPr marL="364844" indent="-364844" defTabSz="1235455">
              <a:spcBef>
                <a:spcPts val="2000"/>
              </a:spcBef>
              <a:defRPr b="1">
                <a:latin typeface="Palatino"/>
                <a:ea typeface="Palatino"/>
                <a:cs typeface="Palatino"/>
                <a:sym typeface="Palatino"/>
              </a:defRPr>
            </a:pPr>
            <a:r>
              <a:t>Pour permettre de cibler les rééducations à mettre en place pour aider cet enfant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2">
                                            <p:bg/>
                                          </p:spTgt>
                                        </p:tgtEl>
                                        <p:attrNameLst>
                                          <p:attrName>style.visibility</p:attrName>
                                        </p:attrNameLst>
                                      </p:cBhvr>
                                      <p:to>
                                        <p:strVal val="visible"/>
                                      </p:to>
                                    </p:set>
                                    <p:animEffect filter="wipe(left)" transition="in">
                                      <p:cBhvr>
                                        <p:cTn id="7" dur="1000"/>
                                        <p:tgtEl>
                                          <p:spTgt spid="26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2">
                                            <p:txEl>
                                              <p:pRg st="0" end="0"/>
                                            </p:txEl>
                                          </p:spTgt>
                                        </p:tgtEl>
                                        <p:attrNameLst>
                                          <p:attrName>style.visibility</p:attrName>
                                        </p:attrNameLst>
                                      </p:cBhvr>
                                      <p:to>
                                        <p:strVal val="visible"/>
                                      </p:to>
                                    </p:set>
                                    <p:animEffect filter="wipe(left)" transition="in">
                                      <p:cBhvr>
                                        <p:cTn id="10" dur="1000"/>
                                        <p:tgtEl>
                                          <p:spTgt spid="262">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262">
                                            <p:txEl>
                                              <p:pRg st="1" end="1"/>
                                            </p:txEl>
                                          </p:spTgt>
                                        </p:tgtEl>
                                        <p:attrNameLst>
                                          <p:attrName>style.visibility</p:attrName>
                                        </p:attrNameLst>
                                      </p:cBhvr>
                                      <p:to>
                                        <p:strVal val="visible"/>
                                      </p:to>
                                    </p:set>
                                    <p:animEffect filter="wipe(left)" transition="in">
                                      <p:cBhvr>
                                        <p:cTn id="14" dur="1000"/>
                                        <p:tgtEl>
                                          <p:spTgt spid="262">
                                            <p:txEl>
                                              <p:pRg st="1" end="1"/>
                                            </p:txEl>
                                          </p:spTgt>
                                        </p:tgtEl>
                                      </p:cBhvr>
                                    </p:animEffect>
                                  </p:childTnLst>
                                </p:cTn>
                              </p:par>
                            </p:childTnLst>
                          </p:cTn>
                        </p:par>
                        <p:par>
                          <p:cTn id="15" fill="hold">
                            <p:stCondLst>
                              <p:cond delay="2000"/>
                            </p:stCondLst>
                            <p:childTnLst>
                              <p:par>
                                <p:cTn id="16" presetClass="entr" nodeType="afterEffect" presetSubtype="8" presetID="22" grpId="1" fill="hold">
                                  <p:stCondLst>
                                    <p:cond delay="0"/>
                                  </p:stCondLst>
                                  <p:iterate type="el" backwards="0">
                                    <p:tmAbs val="0"/>
                                  </p:iterate>
                                  <p:childTnLst>
                                    <p:set>
                                      <p:cBhvr>
                                        <p:cTn id="17" fill="hold"/>
                                        <p:tgtEl>
                                          <p:spTgt spid="262">
                                            <p:txEl>
                                              <p:pRg st="2" end="2"/>
                                            </p:txEl>
                                          </p:spTgt>
                                        </p:tgtEl>
                                        <p:attrNameLst>
                                          <p:attrName>style.visibility</p:attrName>
                                        </p:attrNameLst>
                                      </p:cBhvr>
                                      <p:to>
                                        <p:strVal val="visible"/>
                                      </p:to>
                                    </p:set>
                                    <p:animEffect filter="wipe(left)" transition="in">
                                      <p:cBhvr>
                                        <p:cTn id="18" dur="1000"/>
                                        <p:tgtEl>
                                          <p:spTgt spid="26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262">
                                            <p:txEl>
                                              <p:pRg st="3" end="3"/>
                                            </p:txEl>
                                          </p:spTgt>
                                        </p:tgtEl>
                                        <p:attrNameLst>
                                          <p:attrName>style.visibility</p:attrName>
                                        </p:attrNameLst>
                                      </p:cBhvr>
                                      <p:to>
                                        <p:strVal val="visible"/>
                                      </p:to>
                                    </p:set>
                                    <p:animEffect filter="wipe(left)" transition="in">
                                      <p:cBhvr>
                                        <p:cTn id="23" dur="1000"/>
                                        <p:tgtEl>
                                          <p:spTgt spid="26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itre 1"/>
          <p:cNvSpPr txBox="1"/>
          <p:nvPr>
            <p:ph type="title"/>
          </p:nvPr>
        </p:nvSpPr>
        <p:spPr>
          <a:xfrm>
            <a:off x="650237" y="1269999"/>
            <a:ext cx="11704326" cy="996300"/>
          </a:xfrm>
          <a:prstGeom prst="rect">
            <a:avLst/>
          </a:prstGeom>
        </p:spPr>
        <p:txBody>
          <a:bodyPr/>
          <a:lstStyle>
            <a:lvl1pPr algn="ctr" defTabSz="1248460">
              <a:defRPr sz="6700"/>
            </a:lvl1pPr>
          </a:lstStyle>
          <a:p>
            <a:pPr/>
            <a:r>
              <a:t>PRISE EN CHARGE</a:t>
            </a:r>
          </a:p>
        </p:txBody>
      </p:sp>
      <p:sp>
        <p:nvSpPr>
          <p:cNvPr id="265" name="Espace réservé du contenu 2"/>
          <p:cNvSpPr txBox="1"/>
          <p:nvPr>
            <p:ph type="body" idx="1"/>
          </p:nvPr>
        </p:nvSpPr>
        <p:spPr>
          <a:xfrm>
            <a:off x="647700" y="2539998"/>
            <a:ext cx="11539372" cy="6220097"/>
          </a:xfrm>
          <a:prstGeom prst="rect">
            <a:avLst/>
          </a:prstGeom>
        </p:spPr>
        <p:txBody>
          <a:bodyPr/>
          <a:lstStyle/>
          <a:p>
            <a:pPr marL="384047" indent="-384047">
              <a:spcBef>
                <a:spcPts val="2000"/>
              </a:spcBef>
              <a:defRPr b="1">
                <a:latin typeface="Palatino"/>
                <a:ea typeface="Palatino"/>
                <a:cs typeface="Palatino"/>
                <a:sym typeface="Palatino"/>
              </a:defRPr>
            </a:pPr>
            <a:r>
              <a:t>Par des orthophonistes pour les troubles du langage oral ou écrit (lecture)</a:t>
            </a:r>
          </a:p>
          <a:p>
            <a:pPr marL="384047" indent="-384047">
              <a:spcBef>
                <a:spcPts val="2000"/>
              </a:spcBef>
              <a:defRPr b="1">
                <a:latin typeface="Palatino"/>
                <a:ea typeface="Palatino"/>
                <a:cs typeface="Palatino"/>
                <a:sym typeface="Palatino"/>
              </a:defRPr>
            </a:pPr>
            <a:r>
              <a:t>Par les psychomotriciens ou les ergothérapeutes pour les dyspraxies</a:t>
            </a:r>
          </a:p>
          <a:p>
            <a:pPr marL="384047" indent="-384047">
              <a:spcBef>
                <a:spcPts val="2000"/>
              </a:spcBef>
              <a:defRPr b="1">
                <a:latin typeface="Palatino"/>
                <a:ea typeface="Palatino"/>
                <a:cs typeface="Palatino"/>
                <a:sym typeface="Palatino"/>
              </a:defRPr>
            </a:pPr>
            <a:r>
              <a:t>Par les neuropsychologues pour les troubles </a:t>
            </a:r>
            <a:br/>
            <a:r>
              <a:t>de l’ attention</a:t>
            </a:r>
          </a:p>
          <a:p>
            <a:pPr marL="384047" indent="-384047">
              <a:spcBef>
                <a:spcPts val="2000"/>
              </a:spcBef>
              <a:defRPr b="1">
                <a:latin typeface="Palatino"/>
                <a:ea typeface="Palatino"/>
                <a:cs typeface="Palatino"/>
                <a:sym typeface="Palatino"/>
              </a:defRPr>
            </a:pPr>
            <a:r>
              <a:t>Par un service médico–social quand cela existe </a:t>
            </a:r>
            <a:br/>
            <a:r>
              <a:t>(ex : sessd)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5">
                                            <p:bg/>
                                          </p:spTgt>
                                        </p:tgtEl>
                                        <p:attrNameLst>
                                          <p:attrName>style.visibility</p:attrName>
                                        </p:attrNameLst>
                                      </p:cBhvr>
                                      <p:to>
                                        <p:strVal val="visible"/>
                                      </p:to>
                                    </p:set>
                                    <p:animEffect filter="wipe(left)" transition="in">
                                      <p:cBhvr>
                                        <p:cTn id="7" dur="1000"/>
                                        <p:tgtEl>
                                          <p:spTgt spid="26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5">
                                            <p:txEl>
                                              <p:pRg st="0" end="0"/>
                                            </p:txEl>
                                          </p:spTgt>
                                        </p:tgtEl>
                                        <p:attrNameLst>
                                          <p:attrName>style.visibility</p:attrName>
                                        </p:attrNameLst>
                                      </p:cBhvr>
                                      <p:to>
                                        <p:strVal val="visible"/>
                                      </p:to>
                                    </p:set>
                                    <p:animEffect filter="wipe(left)" transition="in">
                                      <p:cBhvr>
                                        <p:cTn id="10" dur="1000"/>
                                        <p:tgtEl>
                                          <p:spTgt spid="265">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265">
                                            <p:txEl>
                                              <p:pRg st="1" end="1"/>
                                            </p:txEl>
                                          </p:spTgt>
                                        </p:tgtEl>
                                        <p:attrNameLst>
                                          <p:attrName>style.visibility</p:attrName>
                                        </p:attrNameLst>
                                      </p:cBhvr>
                                      <p:to>
                                        <p:strVal val="visible"/>
                                      </p:to>
                                    </p:set>
                                    <p:animEffect filter="wipe(left)" transition="in">
                                      <p:cBhvr>
                                        <p:cTn id="14" dur="1000"/>
                                        <p:tgtEl>
                                          <p:spTgt spid="265">
                                            <p:txEl>
                                              <p:pRg st="1" end="1"/>
                                            </p:txEl>
                                          </p:spTgt>
                                        </p:tgtEl>
                                      </p:cBhvr>
                                    </p:animEffect>
                                  </p:childTnLst>
                                </p:cTn>
                              </p:par>
                            </p:childTnLst>
                          </p:cTn>
                        </p:par>
                        <p:par>
                          <p:cTn id="15" fill="hold">
                            <p:stCondLst>
                              <p:cond delay="2000"/>
                            </p:stCondLst>
                            <p:childTnLst>
                              <p:par>
                                <p:cTn id="16" presetClass="entr" nodeType="afterEffect" presetSubtype="8" presetID="22" grpId="1" fill="hold">
                                  <p:stCondLst>
                                    <p:cond delay="0"/>
                                  </p:stCondLst>
                                  <p:iterate type="el" backwards="0">
                                    <p:tmAbs val="0"/>
                                  </p:iterate>
                                  <p:childTnLst>
                                    <p:set>
                                      <p:cBhvr>
                                        <p:cTn id="17" fill="hold"/>
                                        <p:tgtEl>
                                          <p:spTgt spid="265">
                                            <p:txEl>
                                              <p:pRg st="2" end="2"/>
                                            </p:txEl>
                                          </p:spTgt>
                                        </p:tgtEl>
                                        <p:attrNameLst>
                                          <p:attrName>style.visibility</p:attrName>
                                        </p:attrNameLst>
                                      </p:cBhvr>
                                      <p:to>
                                        <p:strVal val="visible"/>
                                      </p:to>
                                    </p:set>
                                    <p:animEffect filter="wipe(left)" transition="in">
                                      <p:cBhvr>
                                        <p:cTn id="18" dur="1000"/>
                                        <p:tgtEl>
                                          <p:spTgt spid="26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265">
                                            <p:txEl>
                                              <p:pRg st="3" end="3"/>
                                            </p:txEl>
                                          </p:spTgt>
                                        </p:tgtEl>
                                        <p:attrNameLst>
                                          <p:attrName>style.visibility</p:attrName>
                                        </p:attrNameLst>
                                      </p:cBhvr>
                                      <p:to>
                                        <p:strVal val="visible"/>
                                      </p:to>
                                    </p:set>
                                    <p:animEffect filter="wipe(left)" transition="in">
                                      <p:cBhvr>
                                        <p:cTn id="23" dur="1000"/>
                                        <p:tgtEl>
                                          <p:spTgt spid="26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5"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Titre 1"/>
          <p:cNvSpPr txBox="1"/>
          <p:nvPr>
            <p:ph type="title"/>
          </p:nvPr>
        </p:nvSpPr>
        <p:spPr>
          <a:xfrm>
            <a:off x="650237" y="1270000"/>
            <a:ext cx="11704326" cy="978549"/>
          </a:xfrm>
          <a:prstGeom prst="rect">
            <a:avLst/>
          </a:prstGeom>
        </p:spPr>
        <p:txBody>
          <a:bodyPr/>
          <a:lstStyle>
            <a:lvl1pPr algn="ctr" defTabSz="1235455">
              <a:defRPr sz="6600"/>
            </a:lvl1pPr>
          </a:lstStyle>
          <a:p>
            <a:pPr/>
            <a:r>
              <a:t>LA SCOLARITE</a:t>
            </a:r>
          </a:p>
        </p:txBody>
      </p:sp>
      <p:sp>
        <p:nvSpPr>
          <p:cNvPr id="268" name="Espace réservé du contenu 2"/>
          <p:cNvSpPr txBox="1"/>
          <p:nvPr>
            <p:ph type="body" idx="1"/>
          </p:nvPr>
        </p:nvSpPr>
        <p:spPr>
          <a:xfrm>
            <a:off x="647700" y="3175000"/>
            <a:ext cx="11802496" cy="6242307"/>
          </a:xfrm>
          <a:prstGeom prst="rect">
            <a:avLst/>
          </a:prstGeom>
        </p:spPr>
        <p:txBody>
          <a:bodyPr/>
          <a:lstStyle/>
          <a:p>
            <a:pPr marL="384047" indent="-384047">
              <a:spcBef>
                <a:spcPts val="2000"/>
              </a:spcBef>
              <a:defRPr b="1">
                <a:latin typeface="Palatino"/>
                <a:ea typeface="Palatino"/>
                <a:cs typeface="Palatino"/>
                <a:sym typeface="Palatino"/>
              </a:defRPr>
            </a:pPr>
            <a:r>
              <a:t>Si le diagnostic est posé, des </a:t>
            </a:r>
            <a:r>
              <a:rPr>
                <a:solidFill>
                  <a:srgbClr val="FF0000"/>
                </a:solidFill>
              </a:rPr>
              <a:t>aménagements pédagogiques </a:t>
            </a:r>
            <a:r>
              <a:t>sont préconisés sous la forme d’un  PAP : Plan Accompagnement Personnalisé</a:t>
            </a:r>
          </a:p>
          <a:p>
            <a:pPr marL="384047" indent="-384047">
              <a:spcBef>
                <a:spcPts val="3000"/>
              </a:spcBef>
              <a:defRPr b="1">
                <a:latin typeface="Palatino"/>
                <a:ea typeface="Palatino"/>
                <a:cs typeface="Palatino"/>
                <a:sym typeface="Palatino"/>
              </a:defRPr>
            </a:pPr>
            <a:r>
              <a:t>Après avis du médecin scolaire et en concertation avec les parents et l’équipe pédagogique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8">
                                            <p:bg/>
                                          </p:spTgt>
                                        </p:tgtEl>
                                        <p:attrNameLst>
                                          <p:attrName>style.visibility</p:attrName>
                                        </p:attrNameLst>
                                      </p:cBhvr>
                                      <p:to>
                                        <p:strVal val="visible"/>
                                      </p:to>
                                    </p:set>
                                    <p:animEffect filter="wipe(left)" transition="in">
                                      <p:cBhvr>
                                        <p:cTn id="7" dur="1000"/>
                                        <p:tgtEl>
                                          <p:spTgt spid="26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8">
                                            <p:txEl>
                                              <p:pRg st="0" end="0"/>
                                            </p:txEl>
                                          </p:spTgt>
                                        </p:tgtEl>
                                        <p:attrNameLst>
                                          <p:attrName>style.visibility</p:attrName>
                                        </p:attrNameLst>
                                      </p:cBhvr>
                                      <p:to>
                                        <p:strVal val="visible"/>
                                      </p:to>
                                    </p:set>
                                    <p:animEffect filter="wipe(left)" transition="in">
                                      <p:cBhvr>
                                        <p:cTn id="10" dur="1000"/>
                                        <p:tgtEl>
                                          <p:spTgt spid="268">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268">
                                            <p:txEl>
                                              <p:pRg st="1" end="1"/>
                                            </p:txEl>
                                          </p:spTgt>
                                        </p:tgtEl>
                                        <p:attrNameLst>
                                          <p:attrName>style.visibility</p:attrName>
                                        </p:attrNameLst>
                                      </p:cBhvr>
                                      <p:to>
                                        <p:strVal val="visible"/>
                                      </p:to>
                                    </p:set>
                                    <p:animEffect filter="wipe(left)" transition="in">
                                      <p:cBhvr>
                                        <p:cTn id="14" dur="1000"/>
                                        <p:tgtEl>
                                          <p:spTgt spid="26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8"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PAP_1.jpg" descr="PAP_1.jpg"/>
          <p:cNvPicPr>
            <a:picLocks noChangeAspect="1"/>
          </p:cNvPicPr>
          <p:nvPr/>
        </p:nvPicPr>
        <p:blipFill>
          <a:blip r:embed="rId2">
            <a:extLst/>
          </a:blip>
          <a:stretch>
            <a:fillRect/>
          </a:stretch>
        </p:blipFill>
        <p:spPr>
          <a:xfrm>
            <a:off x="938651" y="1264507"/>
            <a:ext cx="11127500" cy="685195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70"/>
                                        </p:tgtEl>
                                        <p:attrNameLst>
                                          <p:attrName>style.visibility</p:attrName>
                                        </p:attrNameLst>
                                      </p:cBhvr>
                                      <p:to>
                                        <p:strVal val="visible"/>
                                      </p:to>
                                    </p:set>
                                    <p:animEffect filter="wipe(up)" transition="in">
                                      <p:cBhvr>
                                        <p:cTn id="7" dur="15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Troubles dys.jpg" descr="Troubles dys.jpg"/>
          <p:cNvPicPr>
            <a:picLocks noChangeAspect="1"/>
          </p:cNvPicPr>
          <p:nvPr/>
        </p:nvPicPr>
        <p:blipFill>
          <a:blip r:embed="rId2">
            <a:extLst/>
          </a:blip>
          <a:srcRect l="3121" t="18127" r="3121" b="34133"/>
          <a:stretch>
            <a:fillRect/>
          </a:stretch>
        </p:blipFill>
        <p:spPr>
          <a:xfrm>
            <a:off x="794097" y="1305105"/>
            <a:ext cx="11669757" cy="829265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wipe dir="u"/>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72"/>
                                        </p:tgtEl>
                                        <p:attrNameLst>
                                          <p:attrName>style.visibility</p:attrName>
                                        </p:attrNameLst>
                                      </p:cBhvr>
                                      <p:to>
                                        <p:strVal val="visible"/>
                                      </p:to>
                                    </p:set>
                                    <p:animEffect filter="wipe(up)" transition="in">
                                      <p:cBhvr>
                                        <p:cTn id="7" dur="125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pic>
        <p:nvPicPr>
          <p:cNvPr id="274" name="affiche dys modifie e.jpg" descr="affiche dys modifie e.jpg"/>
          <p:cNvPicPr>
            <a:picLocks noChangeAspect="1"/>
          </p:cNvPicPr>
          <p:nvPr/>
        </p:nvPicPr>
        <p:blipFill>
          <a:blip r:embed="rId3">
            <a:extLst/>
          </a:blip>
          <a:stretch>
            <a:fillRect/>
          </a:stretch>
        </p:blipFill>
        <p:spPr>
          <a:xfrm>
            <a:off x="3194873" y="198253"/>
            <a:ext cx="6615053" cy="9357094"/>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278" name="DYS ?"/>
          <p:cNvSpPr txBox="1"/>
          <p:nvPr/>
        </p:nvSpPr>
        <p:spPr>
          <a:xfrm>
            <a:off x="952500" y="889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584200">
              <a:defRPr sz="10000">
                <a:solidFill>
                  <a:srgbClr val="FFFFFF"/>
                </a:solidFill>
                <a:latin typeface="Futura Bold"/>
                <a:ea typeface="Futura Bold"/>
                <a:cs typeface="Futura Bold"/>
                <a:sym typeface="Futura Bold"/>
              </a:defRPr>
            </a:lvl1pPr>
          </a:lstStyle>
          <a:p>
            <a:pPr/>
            <a:r>
              <a:t>DYS ?</a:t>
            </a:r>
          </a:p>
        </p:txBody>
      </p:sp>
      <p:sp>
        <p:nvSpPr>
          <p:cNvPr id="279" name="Des exemples ?"/>
          <p:cNvSpPr txBox="1"/>
          <p:nvPr>
            <p:ph type="body" sz="quarter" idx="4294967295"/>
          </p:nvPr>
        </p:nvSpPr>
        <p:spPr>
          <a:xfrm>
            <a:off x="1481578" y="2882900"/>
            <a:ext cx="10041644" cy="863276"/>
          </a:xfrm>
          <a:prstGeom prst="rect">
            <a:avLst/>
          </a:prstGeom>
        </p:spPr>
        <p:txBody>
          <a:bodyPr/>
          <a:lstStyle>
            <a:lvl1pPr marL="316087" indent="-316087">
              <a:buClr>
                <a:srgbClr val="FE8637"/>
              </a:buClr>
              <a:defRPr b="1" sz="5000">
                <a:solidFill>
                  <a:srgbClr val="FFFFFF"/>
                </a:solidFill>
              </a:defRPr>
            </a:lvl1pPr>
          </a:lstStyle>
          <a:p>
            <a:pPr/>
            <a:r>
              <a:t>Des exemples ?</a:t>
            </a:r>
          </a:p>
        </p:txBody>
      </p:sp>
      <p:pic>
        <p:nvPicPr>
          <p:cNvPr id="280" name="cropped-portesPSB.png" descr="cropped-portesPSB.png"/>
          <p:cNvPicPr>
            <a:picLocks noChangeAspect="1"/>
          </p:cNvPicPr>
          <p:nvPr/>
        </p:nvPicPr>
        <p:blipFill>
          <a:blip r:embed="rId3">
            <a:extLst/>
          </a:blip>
          <a:stretch>
            <a:fillRect/>
          </a:stretch>
        </p:blipFill>
        <p:spPr>
          <a:xfrm>
            <a:off x="12149714" y="8676929"/>
            <a:ext cx="783840" cy="951354"/>
          </a:xfrm>
          <a:prstGeom prst="rect">
            <a:avLst/>
          </a:prstGeom>
          <a:ln w="12700">
            <a:miter lim="400000"/>
          </a:ln>
        </p:spPr>
      </p:pic>
      <p:sp>
        <p:nvSpPr>
          <p:cNvPr id="281" name="Illustration par l’image"/>
          <p:cNvSpPr txBox="1"/>
          <p:nvPr/>
        </p:nvSpPr>
        <p:spPr>
          <a:xfrm>
            <a:off x="1842118" y="3809169"/>
            <a:ext cx="486562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4200"/>
              </a:spcBef>
              <a:defRPr sz="4000">
                <a:solidFill>
                  <a:srgbClr val="56C1FF"/>
                </a:solidFill>
                <a:latin typeface="Helvetica Neue Light"/>
                <a:ea typeface="Helvetica Neue Light"/>
                <a:cs typeface="Helvetica Neue Light"/>
                <a:sym typeface="Helvetica Neue Light"/>
              </a:defRPr>
            </a:lvl1pPr>
          </a:lstStyle>
          <a:p>
            <a:pPr/>
            <a:r>
              <a:t>Illustration par l’image</a:t>
            </a:r>
          </a:p>
        </p:txBody>
      </p:sp>
      <p:pic>
        <p:nvPicPr>
          <p:cNvPr id="282" name="enfant-maladroit-renverse-tout.png" descr="enfant-maladroit-renverse-tout.png"/>
          <p:cNvPicPr>
            <a:picLocks noChangeAspect="1"/>
          </p:cNvPicPr>
          <p:nvPr/>
        </p:nvPicPr>
        <p:blipFill>
          <a:blip r:embed="rId4">
            <a:extLst/>
          </a:blip>
          <a:stretch>
            <a:fillRect/>
          </a:stretch>
        </p:blipFill>
        <p:spPr>
          <a:xfrm>
            <a:off x="1942799" y="4836419"/>
            <a:ext cx="9119201" cy="353197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79"/>
                                        </p:tgtEl>
                                        <p:attrNameLst>
                                          <p:attrName>style.visibility</p:attrName>
                                        </p:attrNameLst>
                                      </p:cBhvr>
                                      <p:to>
                                        <p:strVal val="visible"/>
                                      </p:to>
                                    </p:set>
                                    <p:anim calcmode="lin" valueType="num">
                                      <p:cBhvr>
                                        <p:cTn id="7" dur="1500" fill="hold"/>
                                        <p:tgtEl>
                                          <p:spTgt spid="279"/>
                                        </p:tgtEl>
                                        <p:attrNameLst>
                                          <p:attrName>ppt_x</p:attrName>
                                        </p:attrNameLst>
                                      </p:cBhvr>
                                      <p:tavLst>
                                        <p:tav tm="0">
                                          <p:val>
                                            <p:strVal val="0-#ppt_w/2"/>
                                          </p:val>
                                        </p:tav>
                                        <p:tav tm="100000">
                                          <p:val>
                                            <p:strVal val="#ppt_x"/>
                                          </p:val>
                                        </p:tav>
                                      </p:tavLst>
                                    </p:anim>
                                    <p:anim calcmode="lin" valueType="num">
                                      <p:cBhvr>
                                        <p:cTn id="8" dur="1500" fill="hold"/>
                                        <p:tgtEl>
                                          <p:spTgt spid="2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281"/>
                                        </p:tgtEl>
                                        <p:attrNameLst>
                                          <p:attrName>style.visibility</p:attrName>
                                        </p:attrNameLst>
                                      </p:cBhvr>
                                      <p:to>
                                        <p:strVal val="visible"/>
                                      </p:to>
                                    </p:set>
                                    <p:anim calcmode="lin" valueType="num">
                                      <p:cBhvr>
                                        <p:cTn id="13" dur="1500" fill="hold"/>
                                        <p:tgtEl>
                                          <p:spTgt spid="281"/>
                                        </p:tgtEl>
                                        <p:attrNameLst>
                                          <p:attrName>ppt_x</p:attrName>
                                        </p:attrNameLst>
                                      </p:cBhvr>
                                      <p:tavLst>
                                        <p:tav tm="0">
                                          <p:val>
                                            <p:strVal val="0-#ppt_w/2"/>
                                          </p:val>
                                        </p:tav>
                                        <p:tav tm="100000">
                                          <p:val>
                                            <p:strVal val="#ppt_x"/>
                                          </p:val>
                                        </p:tav>
                                      </p:tavLst>
                                    </p:anim>
                                    <p:anim calcmode="lin" valueType="num">
                                      <p:cBhvr>
                                        <p:cTn id="14" dur="1500" fill="hold"/>
                                        <p:tgtEl>
                                          <p:spTgt spid="28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5" presetID="3" grpId="3" fill="hold">
                                  <p:stCondLst>
                                    <p:cond delay="0"/>
                                  </p:stCondLst>
                                  <p:iterate type="el" backwards="0">
                                    <p:tmAbs val="0"/>
                                  </p:iterate>
                                  <p:childTnLst>
                                    <p:set>
                                      <p:cBhvr>
                                        <p:cTn id="18" fill="hold"/>
                                        <p:tgtEl>
                                          <p:spTgt spid="282"/>
                                        </p:tgtEl>
                                        <p:attrNameLst>
                                          <p:attrName>style.visibility</p:attrName>
                                        </p:attrNameLst>
                                      </p:cBhvr>
                                      <p:to>
                                        <p:strVal val="visible"/>
                                      </p:to>
                                    </p:set>
                                    <p:animEffect filter="blinds(vertical)" transition="in">
                                      <p:cBhvr>
                                        <p:cTn id="19" dur="8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2" grpId="3"/>
      <p:bldP build="whole" bldLvl="1" animBg="1" rev="0" advAuto="0" spid="281" grpId="2"/>
      <p:bldP build="whole" bldLvl="1" animBg="1" rev="0" advAuto="0" spid="279"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286" name="Les troubles « Dys ».…"/>
          <p:cNvSpPr txBox="1"/>
          <p:nvPr/>
        </p:nvSpPr>
        <p:spPr>
          <a:xfrm>
            <a:off x="5675800" y="7472140"/>
            <a:ext cx="6701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defRPr i="1" sz="2000">
                <a:solidFill>
                  <a:srgbClr val="FFFFFF"/>
                </a:solidFill>
                <a:latin typeface="Helvetica Neue Medium"/>
                <a:ea typeface="Helvetica Neue Medium"/>
                <a:cs typeface="Helvetica Neue Medium"/>
                <a:sym typeface="Helvetica Neue Medium"/>
              </a:defRPr>
            </a:pPr>
            <a:r>
              <a:t>Les troubles « Dys ».</a:t>
            </a:r>
          </a:p>
          <a:p>
            <a:pPr algn="r">
              <a:defRPr i="1" sz="2000">
                <a:solidFill>
                  <a:srgbClr val="FFFFFF"/>
                </a:solidFill>
                <a:latin typeface="Helvetica Neue Medium"/>
                <a:ea typeface="Helvetica Neue Medium"/>
                <a:cs typeface="Helvetica Neue Medium"/>
                <a:sym typeface="Helvetica Neue Medium"/>
              </a:defRPr>
            </a:pPr>
            <a:r>
              <a:t>C’est pas sorcier - France 3</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288" name="DYS ?"/>
          <p:cNvSpPr txBox="1"/>
          <p:nvPr/>
        </p:nvSpPr>
        <p:spPr>
          <a:xfrm>
            <a:off x="952500" y="889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584200">
              <a:defRPr sz="10000">
                <a:solidFill>
                  <a:srgbClr val="FFFFFF"/>
                </a:solidFill>
                <a:latin typeface="Futura Bold"/>
                <a:ea typeface="Futura Bold"/>
                <a:cs typeface="Futura Bold"/>
                <a:sym typeface="Futura Bold"/>
              </a:defRPr>
            </a:lvl1pPr>
          </a:lstStyle>
          <a:p>
            <a:pPr/>
            <a:r>
              <a:t>DYS ?</a:t>
            </a:r>
          </a:p>
        </p:txBody>
      </p:sp>
      <p:sp>
        <p:nvSpPr>
          <p:cNvPr id="289" name="Témoignages  de parents"/>
          <p:cNvSpPr txBox="1"/>
          <p:nvPr/>
        </p:nvSpPr>
        <p:spPr>
          <a:xfrm>
            <a:off x="1842118" y="3815519"/>
            <a:ext cx="3210561" cy="13314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spcBef>
                <a:spcPts val="4200"/>
              </a:spcBef>
              <a:defRPr sz="4000">
                <a:solidFill>
                  <a:srgbClr val="56C1FF"/>
                </a:solidFill>
                <a:latin typeface="Helvetica Neue Light"/>
                <a:ea typeface="Helvetica Neue Light"/>
                <a:cs typeface="Helvetica Neue Light"/>
                <a:sym typeface="Helvetica Neue Light"/>
              </a:defRPr>
            </a:pPr>
            <a:r>
              <a:t>Témoignages </a:t>
            </a:r>
            <a:br/>
            <a:r>
              <a:t>de parents</a:t>
            </a:r>
          </a:p>
        </p:txBody>
      </p:sp>
      <p:sp>
        <p:nvSpPr>
          <p:cNvPr id="290" name="Des exemples ?"/>
          <p:cNvSpPr txBox="1"/>
          <p:nvPr/>
        </p:nvSpPr>
        <p:spPr>
          <a:xfrm>
            <a:off x="1481578" y="2882899"/>
            <a:ext cx="10041644" cy="9513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marL="316087" indent="-316087" defTabSz="584200">
              <a:spcBef>
                <a:spcPts val="4200"/>
              </a:spcBef>
              <a:buClr>
                <a:srgbClr val="FE8637"/>
              </a:buClr>
              <a:buSzPct val="145000"/>
              <a:buChar char="•"/>
              <a:defRPr b="1" sz="5000">
                <a:solidFill>
                  <a:srgbClr val="FFFFFF"/>
                </a:solidFill>
                <a:latin typeface="Helvetica Neue"/>
                <a:ea typeface="Helvetica Neue"/>
                <a:cs typeface="Helvetica Neue"/>
                <a:sym typeface="Helvetica Neue"/>
              </a:defRPr>
            </a:lvl1pPr>
          </a:lstStyle>
          <a:p>
            <a:pPr/>
            <a:r>
              <a:t>Des exemples ?</a:t>
            </a:r>
          </a:p>
        </p:txBody>
      </p:sp>
      <p:pic>
        <p:nvPicPr>
          <p:cNvPr id="291" name="cropped-portesPSB.png" descr="cropped-portesPSB.png"/>
          <p:cNvPicPr>
            <a:picLocks noChangeAspect="1"/>
          </p:cNvPicPr>
          <p:nvPr/>
        </p:nvPicPr>
        <p:blipFill>
          <a:blip r:embed="rId3">
            <a:extLst/>
          </a:blip>
          <a:stretch>
            <a:fillRect/>
          </a:stretch>
        </p:blipFill>
        <p:spPr>
          <a:xfrm>
            <a:off x="12149714" y="8676929"/>
            <a:ext cx="783840" cy="951354"/>
          </a:xfrm>
          <a:prstGeom prst="rect">
            <a:avLst/>
          </a:prstGeom>
          <a:ln w="12700">
            <a:miter lim="400000"/>
          </a:ln>
        </p:spPr>
      </p:pic>
      <p:pic>
        <p:nvPicPr>
          <p:cNvPr id="292" name="Capture d’écran 2018-05-01 à 10.46.00.png" descr="Capture d’écran 2018-05-01 à 10.46.00.png"/>
          <p:cNvPicPr>
            <a:picLocks noChangeAspect="1"/>
          </p:cNvPicPr>
          <p:nvPr/>
        </p:nvPicPr>
        <p:blipFill>
          <a:blip r:embed="rId4">
            <a:extLst/>
          </a:blip>
          <a:srcRect l="0" t="0" r="0" b="2638"/>
          <a:stretch>
            <a:fillRect/>
          </a:stretch>
        </p:blipFill>
        <p:spPr>
          <a:xfrm>
            <a:off x="6399595" y="3767547"/>
            <a:ext cx="5598275" cy="57624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90"/>
                                        </p:tgtEl>
                                        <p:attrNameLst>
                                          <p:attrName>style.visibility</p:attrName>
                                        </p:attrNameLst>
                                      </p:cBhvr>
                                      <p:to>
                                        <p:strVal val="visible"/>
                                      </p:to>
                                    </p:set>
                                    <p:anim calcmode="lin" valueType="num">
                                      <p:cBhvr>
                                        <p:cTn id="7" dur="1500" fill="hold"/>
                                        <p:tgtEl>
                                          <p:spTgt spid="290"/>
                                        </p:tgtEl>
                                        <p:attrNameLst>
                                          <p:attrName>ppt_x</p:attrName>
                                        </p:attrNameLst>
                                      </p:cBhvr>
                                      <p:tavLst>
                                        <p:tav tm="0">
                                          <p:val>
                                            <p:strVal val="0-#ppt_w/2"/>
                                          </p:val>
                                        </p:tav>
                                        <p:tav tm="100000">
                                          <p:val>
                                            <p:strVal val="#ppt_x"/>
                                          </p:val>
                                        </p:tav>
                                      </p:tavLst>
                                    </p:anim>
                                    <p:anim calcmode="lin" valueType="num">
                                      <p:cBhvr>
                                        <p:cTn id="8" dur="1500" fill="hold"/>
                                        <p:tgtEl>
                                          <p:spTgt spid="2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289"/>
                                        </p:tgtEl>
                                        <p:attrNameLst>
                                          <p:attrName>style.visibility</p:attrName>
                                        </p:attrNameLst>
                                      </p:cBhvr>
                                      <p:to>
                                        <p:strVal val="visible"/>
                                      </p:to>
                                    </p:set>
                                    <p:anim calcmode="lin" valueType="num">
                                      <p:cBhvr>
                                        <p:cTn id="13" dur="1500" fill="hold"/>
                                        <p:tgtEl>
                                          <p:spTgt spid="289"/>
                                        </p:tgtEl>
                                        <p:attrNameLst>
                                          <p:attrName>ppt_x</p:attrName>
                                        </p:attrNameLst>
                                      </p:cBhvr>
                                      <p:tavLst>
                                        <p:tav tm="0">
                                          <p:val>
                                            <p:strVal val="0-#ppt_w/2"/>
                                          </p:val>
                                        </p:tav>
                                        <p:tav tm="100000">
                                          <p:val>
                                            <p:strVal val="#ppt_x"/>
                                          </p:val>
                                        </p:tav>
                                      </p:tavLst>
                                    </p:anim>
                                    <p:anim calcmode="lin" valueType="num">
                                      <p:cBhvr>
                                        <p:cTn id="14" dur="1500" fill="hold"/>
                                        <p:tgtEl>
                                          <p:spTgt spid="28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3" grpId="3" fill="hold">
                                  <p:stCondLst>
                                    <p:cond delay="0"/>
                                  </p:stCondLst>
                                  <p:iterate type="el" backwards="0">
                                    <p:tmAbs val="0"/>
                                  </p:iterate>
                                  <p:childTnLst>
                                    <p:set>
                                      <p:cBhvr>
                                        <p:cTn id="18" fill="hold"/>
                                        <p:tgtEl>
                                          <p:spTgt spid="292"/>
                                        </p:tgtEl>
                                        <p:attrNameLst>
                                          <p:attrName>style.visibility</p:attrName>
                                        </p:attrNameLst>
                                      </p:cBhvr>
                                      <p:to>
                                        <p:strVal val="visible"/>
                                      </p:to>
                                    </p:set>
                                    <p:animEffect filter="blinds(horizontal)" transition="in">
                                      <p:cBhvr>
                                        <p:cTn id="19" dur="1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 grpId="3"/>
      <p:bldP build="whole" bldLvl="1" animBg="1" rev="0" advAuto="0" spid="289" grpId="2"/>
      <p:bldP build="whole" bldLvl="1" animBg="1" rev="0" advAuto="0" spid="290"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pic>
        <p:nvPicPr>
          <p:cNvPr id="214" name="cropped-portesPSB.png" descr="cropped-portesPSB.png"/>
          <p:cNvPicPr>
            <a:picLocks noChangeAspect="1"/>
          </p:cNvPicPr>
          <p:nvPr/>
        </p:nvPicPr>
        <p:blipFill>
          <a:blip r:embed="rId3">
            <a:extLst/>
          </a:blip>
          <a:stretch>
            <a:fillRect/>
          </a:stretch>
        </p:blipFill>
        <p:spPr>
          <a:xfrm>
            <a:off x="8773890" y="6459263"/>
            <a:ext cx="1778847" cy="2159003"/>
          </a:xfrm>
          <a:prstGeom prst="rect">
            <a:avLst/>
          </a:prstGeom>
          <a:ln w="12700">
            <a:miter lim="400000"/>
          </a:ln>
        </p:spPr>
      </p:pic>
      <p:sp>
        <p:nvSpPr>
          <p:cNvPr id="215" name="www.cercles-gascogne.fr/saint-justin/"/>
          <p:cNvSpPr txBox="1"/>
          <p:nvPr/>
        </p:nvSpPr>
        <p:spPr>
          <a:xfrm>
            <a:off x="1382559" y="8912365"/>
            <a:ext cx="4296081"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1800" u="sng">
                <a:solidFill>
                  <a:srgbClr val="0000FF"/>
                </a:solidFill>
                <a:uFill>
                  <a:solidFill>
                    <a:srgbClr val="0000FF"/>
                  </a:solidFill>
                </a:uFill>
                <a:latin typeface="Helvetica Neue"/>
                <a:ea typeface="Helvetica Neue"/>
                <a:cs typeface="Helvetica Neue"/>
                <a:sym typeface="Helvetica Neue"/>
                <a:hlinkClick r:id="rId4" invalidUrl="" action="" tgtFrame="" tooltip="" history="1" highlightClick="0" endSnd="0"/>
              </a:defRPr>
            </a:lvl1pPr>
          </a:lstStyle>
          <a:p>
            <a:pPr/>
            <a:r>
              <a:rPr>
                <a:hlinkClick r:id="rId4" invalidUrl="" action="" tgtFrame="" tooltip="" history="1" highlightClick="0" endSnd="0"/>
              </a:rPr>
              <a:t>www.cercles-gascogne.fr/saint-justin/</a:t>
            </a:r>
          </a:p>
        </p:txBody>
      </p:sp>
      <p:sp>
        <p:nvSpPr>
          <p:cNvPr id="216" name="www.polesantedesbastides.fr"/>
          <p:cNvSpPr txBox="1"/>
          <p:nvPr/>
        </p:nvSpPr>
        <p:spPr>
          <a:xfrm>
            <a:off x="8149567" y="8912365"/>
            <a:ext cx="3343276"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1800" u="sng">
                <a:solidFill>
                  <a:srgbClr val="0000FF"/>
                </a:solidFill>
                <a:uFill>
                  <a:solidFill>
                    <a:srgbClr val="0000FF"/>
                  </a:solidFill>
                </a:uFill>
                <a:latin typeface="Helvetica Neue"/>
                <a:ea typeface="Helvetica Neue"/>
                <a:cs typeface="Helvetica Neue"/>
                <a:sym typeface="Helvetica Neue"/>
                <a:hlinkClick r:id="rId5" invalidUrl="" action="" tgtFrame="" tooltip="" history="1" highlightClick="0" endSnd="0"/>
              </a:defRPr>
            </a:lvl1pPr>
          </a:lstStyle>
          <a:p>
            <a:pPr/>
            <a:r>
              <a:rPr>
                <a:hlinkClick r:id="rId5" invalidUrl="" action="" tgtFrame="" tooltip="" history="1" highlightClick="0" endSnd="0"/>
              </a:rPr>
              <a:t>www.polesantedesbastides.fr</a:t>
            </a:r>
          </a:p>
        </p:txBody>
      </p:sp>
      <p:sp>
        <p:nvSpPr>
          <p:cNvPr id="217" name="BIENVENUE !"/>
          <p:cNvSpPr txBox="1"/>
          <p:nvPr>
            <p:ph type="title" idx="4294967295"/>
          </p:nvPr>
        </p:nvSpPr>
        <p:spPr>
          <a:xfrm>
            <a:off x="952500" y="1747461"/>
            <a:ext cx="11099800" cy="2159002"/>
          </a:xfrm>
          <a:prstGeom prst="rect">
            <a:avLst/>
          </a:prstGeom>
        </p:spPr>
        <p:txBody>
          <a:bodyPr/>
          <a:lstStyle>
            <a:lvl1pPr>
              <a:defRPr sz="10000">
                <a:solidFill>
                  <a:srgbClr val="FFFFFF"/>
                </a:solidFill>
                <a:latin typeface="Futura Bold"/>
                <a:ea typeface="Futura Bold"/>
                <a:cs typeface="Futura Bold"/>
                <a:sym typeface="Futura Bold"/>
              </a:defRPr>
            </a:lvl1pPr>
          </a:lstStyle>
          <a:p>
            <a:pPr/>
            <a:r>
              <a:t>BIENVENUE !</a:t>
            </a:r>
          </a:p>
        </p:txBody>
      </p:sp>
      <p:pic>
        <p:nvPicPr>
          <p:cNvPr id="218" name="Logo complet couleur.jpg" descr="Logo complet couleur.jpg"/>
          <p:cNvPicPr>
            <a:picLocks noChangeAspect="1"/>
          </p:cNvPicPr>
          <p:nvPr/>
        </p:nvPicPr>
        <p:blipFill>
          <a:blip r:embed="rId6">
            <a:extLst/>
          </a:blip>
          <a:stretch>
            <a:fillRect/>
          </a:stretch>
        </p:blipFill>
        <p:spPr>
          <a:xfrm>
            <a:off x="2365150" y="6530688"/>
            <a:ext cx="1690116" cy="20161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217"/>
                                        </p:tgtEl>
                                        <p:attrNameLst>
                                          <p:attrName>style.visibility</p:attrName>
                                        </p:attrNameLst>
                                      </p:cBhvr>
                                      <p:to>
                                        <p:strVal val="visible"/>
                                      </p:to>
                                    </p:set>
                                    <p:animEffect filter="box(out)" transition="in">
                                      <p:cBhvr>
                                        <p:cTn id="7" dur="1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296" name="Texte"/>
          <p:cNvSpPr txBox="1"/>
          <p:nvPr/>
        </p:nvSpPr>
        <p:spPr>
          <a:xfrm>
            <a:off x="6297110" y="4291076"/>
            <a:ext cx="410572" cy="1171443"/>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nchor="ctr">
            <a:spAutoFit/>
          </a:bodyPr>
          <a:lstStyle>
            <a:lvl1pPr algn="ctr" defTabSz="650240">
              <a:defRPr sz="7000" u="sng">
                <a:solidFill>
                  <a:srgbClr val="0000FF"/>
                </a:solidFill>
                <a:uFill>
                  <a:solidFill>
                    <a:srgbClr val="0000FF"/>
                  </a:solidFill>
                </a:uFill>
                <a:latin typeface="Trebuchet MS"/>
                <a:ea typeface="Trebuchet MS"/>
                <a:cs typeface="Trebuchet MS"/>
                <a:sym typeface="Trebuchet MS"/>
                <a:hlinkClick r:id="rId2" invalidUrl="" action="" tgtFrame="" tooltip="" history="1" highlightClick="0" endSnd="0"/>
              </a:defRPr>
            </a:lvl1pPr>
          </a:lstStyle>
          <a:p>
            <a:pPr/>
            <a:r>
              <a:rPr>
                <a:hlinkClick r:id="rId2" invalidUrl="" action="" tgtFrame="" tooltip="" history="1" highlightClick="0" endSnd="0"/>
              </a:rPr>
              <a:t> </a:t>
            </a:r>
          </a:p>
        </p:txBody>
      </p:sp>
      <p:pic>
        <p:nvPicPr>
          <p:cNvPr id="297" name="cropped-portesPSB.png" descr="cropped-portesPSB.png"/>
          <p:cNvPicPr>
            <a:picLocks noChangeAspect="1"/>
          </p:cNvPicPr>
          <p:nvPr/>
        </p:nvPicPr>
        <p:blipFill>
          <a:blip r:embed="rId3">
            <a:extLst/>
          </a:blip>
          <a:stretch>
            <a:fillRect/>
          </a:stretch>
        </p:blipFill>
        <p:spPr>
          <a:xfrm>
            <a:off x="12149714" y="8676929"/>
            <a:ext cx="783840" cy="951354"/>
          </a:xfrm>
          <a:prstGeom prst="rect">
            <a:avLst/>
          </a:prstGeom>
          <a:ln w="12700">
            <a:miter lim="400000"/>
          </a:ln>
        </p:spPr>
      </p:pic>
      <p:pic>
        <p:nvPicPr>
          <p:cNvPr id="298" name="routine-concentration.jpg" descr="routine-concentration.jpg"/>
          <p:cNvPicPr>
            <a:picLocks noChangeAspect="1"/>
          </p:cNvPicPr>
          <p:nvPr/>
        </p:nvPicPr>
        <p:blipFill>
          <a:blip r:embed="rId4">
            <a:extLst/>
          </a:blip>
          <a:stretch>
            <a:fillRect/>
          </a:stretch>
        </p:blipFill>
        <p:spPr>
          <a:xfrm rot="21328456">
            <a:off x="860877" y="660390"/>
            <a:ext cx="6818429" cy="8432820"/>
          </a:xfrm>
          <a:prstGeom prst="rect">
            <a:avLst/>
          </a:prstGeom>
          <a:ln w="12700">
            <a:miter lim="400000"/>
          </a:ln>
        </p:spPr>
      </p:pic>
      <p:pic>
        <p:nvPicPr>
          <p:cNvPr id="299" name="routine-soir.jpg" descr="routine-soir.jpg"/>
          <p:cNvPicPr>
            <a:picLocks noChangeAspect="1"/>
          </p:cNvPicPr>
          <p:nvPr/>
        </p:nvPicPr>
        <p:blipFill>
          <a:blip r:embed="rId5">
            <a:extLst/>
          </a:blip>
          <a:stretch>
            <a:fillRect/>
          </a:stretch>
        </p:blipFill>
        <p:spPr>
          <a:xfrm rot="312565">
            <a:off x="4783966" y="217333"/>
            <a:ext cx="7051083" cy="9318933"/>
          </a:xfrm>
          <a:prstGeom prst="rect">
            <a:avLst/>
          </a:prstGeom>
          <a:ln w="12700">
            <a:miter lim="400000"/>
          </a:ln>
          <a:effectLst>
            <a:outerShdw sx="100000" sy="100000" kx="0" ky="0" algn="b" rotWithShape="0" blurRad="596900" dist="104470" dir="5400000">
              <a:srgbClr val="000000">
                <a:alpha val="89003"/>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8"/>
                                        </p:tgtEl>
                                        <p:attrNameLst>
                                          <p:attrName>style.visibility</p:attrName>
                                        </p:attrNameLst>
                                      </p:cBhvr>
                                      <p:to>
                                        <p:strVal val="visible"/>
                                      </p:to>
                                    </p:set>
                                    <p:animEffect filter="wipe(left)" transition="in">
                                      <p:cBhvr>
                                        <p:cTn id="7" dur="900"/>
                                        <p:tgtEl>
                                          <p:spTgt spid="29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99"/>
                                        </p:tgtEl>
                                        <p:attrNameLst>
                                          <p:attrName>style.visibility</p:attrName>
                                        </p:attrNameLst>
                                      </p:cBhvr>
                                      <p:to>
                                        <p:strVal val="visible"/>
                                      </p:to>
                                    </p:set>
                                    <p:animEffect filter="wipe(left)" transition="in">
                                      <p:cBhvr>
                                        <p:cTn id="12" dur="900"/>
                                        <p:tgtEl>
                                          <p:spTgt spid="299"/>
                                        </p:tgtEl>
                                      </p:cBhvr>
                                    </p:animEffect>
                                  </p:childTnLst>
                                </p:cTn>
                              </p:par>
                            </p:childTnLst>
                          </p:cTn>
                        </p:par>
                        <p:par>
                          <p:cTn id="13" fill="hold">
                            <p:stCondLst>
                              <p:cond delay="900"/>
                            </p:stCondLst>
                            <p:childTnLst>
                              <p:par>
                                <p:cTn id="14" presetClass="entr" nodeType="afterEffect" presetSubtype="10" presetID="19" grpId="3" fill="hold">
                                  <p:stCondLst>
                                    <p:cond delay="0"/>
                                  </p:stCondLst>
                                  <p:iterate type="el" backwards="0">
                                    <p:tmAbs val="0"/>
                                  </p:iterate>
                                  <p:childTnLst>
                                    <p:set>
                                      <p:cBhvr>
                                        <p:cTn id="15" fill="hold"/>
                                        <p:tgtEl>
                                          <p:spTgt spid="296"/>
                                        </p:tgtEl>
                                        <p:attrNameLst>
                                          <p:attrName>style.visibility</p:attrName>
                                        </p:attrNameLst>
                                      </p:cBhvr>
                                      <p:to>
                                        <p:strVal val="visible"/>
                                      </p:to>
                                    </p:set>
                                    <p:anim calcmode="lin" valueType="num">
                                      <p:cBhvr>
                                        <p:cTn id="16" dur="4000" fill="hold"/>
                                        <p:tgtEl>
                                          <p:spTgt spid="296"/>
                                        </p:tgtEl>
                                        <p:attrNameLst>
                                          <p:attrName>ppt_w</p:attrName>
                                        </p:attrNameLst>
                                      </p:cBhvr>
                                      <p:tavLst>
                                        <p:tav tm="0" fmla="#ppt_w*sin(2.5*pi*$)">
                                          <p:val>
                                            <p:fltVal val="0"/>
                                          </p:val>
                                        </p:tav>
                                        <p:tav tm="100000">
                                          <p:val>
                                            <p:fltVal val="1"/>
                                          </p:val>
                                        </p:tav>
                                      </p:tavLst>
                                    </p:anim>
                                    <p:anim calcmode="lin" valueType="num">
                                      <p:cBhvr>
                                        <p:cTn id="17" dur="4000" fill="hold"/>
                                        <p:tgtEl>
                                          <p:spTgt spid="2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9" grpId="2"/>
      <p:bldP build="whole" bldLvl="1" animBg="1" rev="0" advAuto="0" spid="296" grpId="3"/>
      <p:bldP build="whole" bldLvl="1" animBg="1" rev="0" advAuto="0" spid="298"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pic>
        <p:nvPicPr>
          <p:cNvPr id="301" name="routine-douche.pdf" descr="routine-douche.pdf"/>
          <p:cNvPicPr>
            <a:picLocks noChangeAspect="1"/>
          </p:cNvPicPr>
          <p:nvPr/>
        </p:nvPicPr>
        <p:blipFill>
          <a:blip r:embed="rId2">
            <a:extLst/>
          </a:blip>
          <a:stretch>
            <a:fillRect/>
          </a:stretch>
        </p:blipFill>
        <p:spPr>
          <a:xfrm>
            <a:off x="880544" y="342017"/>
            <a:ext cx="6409017" cy="9069566"/>
          </a:xfrm>
          <a:prstGeom prst="rect">
            <a:avLst/>
          </a:prstGeom>
          <a:ln w="12700">
            <a:miter lim="400000"/>
          </a:ln>
        </p:spPr>
      </p:pic>
      <p:pic>
        <p:nvPicPr>
          <p:cNvPr id="302" name="routine-toilette.jpg" descr="routine-toilette.jpg"/>
          <p:cNvPicPr>
            <a:picLocks noChangeAspect="1"/>
          </p:cNvPicPr>
          <p:nvPr/>
        </p:nvPicPr>
        <p:blipFill>
          <a:blip r:embed="rId3">
            <a:extLst/>
          </a:blip>
          <a:stretch>
            <a:fillRect/>
          </a:stretch>
        </p:blipFill>
        <p:spPr>
          <a:xfrm rot="406370">
            <a:off x="5063044" y="290921"/>
            <a:ext cx="6243919" cy="9171758"/>
          </a:xfrm>
          <a:prstGeom prst="rect">
            <a:avLst/>
          </a:prstGeom>
          <a:ln w="88900">
            <a:solidFill>
              <a:srgbClr val="929292"/>
            </a:solidFill>
            <a:miter lim="400000"/>
          </a:ln>
          <a:effectLst>
            <a:outerShdw sx="100000" sy="100000" kx="0" ky="0" algn="b" rotWithShape="0" blurRad="254000" dist="127000" dir="10208117">
              <a:srgbClr val="000000">
                <a:alpha val="7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301"/>
                                        </p:tgtEl>
                                        <p:attrNameLst>
                                          <p:attrName>style.visibility</p:attrName>
                                        </p:attrNameLst>
                                      </p:cBhvr>
                                      <p:to>
                                        <p:strVal val="visible"/>
                                      </p:to>
                                    </p:set>
                                    <p:animEffect filter="blinds(horizontal)" transition="in">
                                      <p:cBhvr>
                                        <p:cTn id="7" dur="900"/>
                                        <p:tgtEl>
                                          <p:spTgt spid="30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2" presetID="18" grpId="2" fill="hold">
                                  <p:stCondLst>
                                    <p:cond delay="0"/>
                                  </p:stCondLst>
                                  <p:iterate type="el" backwards="0">
                                    <p:tmAbs val="0"/>
                                  </p:iterate>
                                  <p:childTnLst>
                                    <p:set>
                                      <p:cBhvr>
                                        <p:cTn id="11" fill="hold"/>
                                        <p:tgtEl>
                                          <p:spTgt spid="302"/>
                                        </p:tgtEl>
                                        <p:attrNameLst>
                                          <p:attrName>style.visibility</p:attrName>
                                        </p:attrNameLst>
                                      </p:cBhvr>
                                      <p:to>
                                        <p:strVal val="visible"/>
                                      </p:to>
                                    </p:set>
                                    <p:animEffect filter="strips(downLeft)" transition="in">
                                      <p:cBhvr>
                                        <p:cTn id="12" dur="125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 grpId="1"/>
      <p:bldP build="whole" bldLvl="1" animBg="1" rev="0" advAuto="0" spid="302"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304" name="DYS ?"/>
          <p:cNvSpPr txBox="1"/>
          <p:nvPr/>
        </p:nvSpPr>
        <p:spPr>
          <a:xfrm>
            <a:off x="952500" y="889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584200">
              <a:defRPr sz="10000">
                <a:solidFill>
                  <a:srgbClr val="FFFFFF"/>
                </a:solidFill>
                <a:latin typeface="Futura Bold"/>
                <a:ea typeface="Futura Bold"/>
                <a:cs typeface="Futura Bold"/>
                <a:sym typeface="Futura Bold"/>
              </a:defRPr>
            </a:lvl1pPr>
          </a:lstStyle>
          <a:p>
            <a:pPr/>
            <a:r>
              <a:t>DYS ?</a:t>
            </a:r>
          </a:p>
        </p:txBody>
      </p:sp>
      <p:sp>
        <p:nvSpPr>
          <p:cNvPr id="305" name="Témoignage d’enseignant"/>
          <p:cNvSpPr txBox="1"/>
          <p:nvPr/>
        </p:nvSpPr>
        <p:spPr>
          <a:xfrm>
            <a:off x="1842118" y="3815458"/>
            <a:ext cx="57795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4200"/>
              </a:spcBef>
              <a:defRPr sz="4000">
                <a:solidFill>
                  <a:srgbClr val="56C1FF"/>
                </a:solidFill>
                <a:latin typeface="Helvetica Neue Light"/>
                <a:ea typeface="Helvetica Neue Light"/>
                <a:cs typeface="Helvetica Neue Light"/>
                <a:sym typeface="Helvetica Neue Light"/>
              </a:defRPr>
            </a:lvl1pPr>
          </a:lstStyle>
          <a:p>
            <a:pPr/>
            <a:r>
              <a:t>Témoignage d’enseignant</a:t>
            </a:r>
          </a:p>
        </p:txBody>
      </p:sp>
      <p:sp>
        <p:nvSpPr>
          <p:cNvPr id="306" name="Comment s’en rendre compte ?"/>
          <p:cNvSpPr txBox="1"/>
          <p:nvPr/>
        </p:nvSpPr>
        <p:spPr>
          <a:xfrm>
            <a:off x="1488540" y="2882899"/>
            <a:ext cx="10357392" cy="9513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marL="316087" indent="-316087" defTabSz="584200">
              <a:spcBef>
                <a:spcPts val="4200"/>
              </a:spcBef>
              <a:buClr>
                <a:srgbClr val="FE8637"/>
              </a:buClr>
              <a:buSzPct val="145000"/>
              <a:buChar char="•"/>
              <a:defRPr b="1" sz="5000">
                <a:solidFill>
                  <a:srgbClr val="FFFFFF"/>
                </a:solidFill>
                <a:latin typeface="Helvetica Neue"/>
                <a:ea typeface="Helvetica Neue"/>
                <a:cs typeface="Helvetica Neue"/>
                <a:sym typeface="Helvetica Neue"/>
              </a:defRPr>
            </a:lvl1pPr>
          </a:lstStyle>
          <a:p>
            <a:pPr/>
            <a:r>
              <a:t>Comment s’en rendre compte ?</a:t>
            </a:r>
          </a:p>
        </p:txBody>
      </p:sp>
      <p:pic>
        <p:nvPicPr>
          <p:cNvPr id="307" name="cropped-portesPSB.png" descr="cropped-portesPSB.png"/>
          <p:cNvPicPr>
            <a:picLocks noChangeAspect="1"/>
          </p:cNvPicPr>
          <p:nvPr/>
        </p:nvPicPr>
        <p:blipFill>
          <a:blip r:embed="rId3">
            <a:extLst/>
          </a:blip>
          <a:stretch>
            <a:fillRect/>
          </a:stretch>
        </p:blipFill>
        <p:spPr>
          <a:xfrm>
            <a:off x="12149714" y="8676929"/>
            <a:ext cx="783840" cy="951354"/>
          </a:xfrm>
          <a:prstGeom prst="rect">
            <a:avLst/>
          </a:prstGeom>
          <a:ln w="12700">
            <a:miter lim="400000"/>
          </a:ln>
        </p:spPr>
      </p:pic>
      <p:pic>
        <p:nvPicPr>
          <p:cNvPr id="308" name="tableau-750x410.jpg" descr="tableau-750x410.jpg"/>
          <p:cNvPicPr>
            <a:picLocks noChangeAspect="1"/>
          </p:cNvPicPr>
          <p:nvPr/>
        </p:nvPicPr>
        <p:blipFill>
          <a:blip r:embed="rId4">
            <a:extLst/>
          </a:blip>
          <a:stretch>
            <a:fillRect/>
          </a:stretch>
        </p:blipFill>
        <p:spPr>
          <a:xfrm>
            <a:off x="1988964" y="4788906"/>
            <a:ext cx="8671067" cy="474018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06"/>
                                        </p:tgtEl>
                                        <p:attrNameLst>
                                          <p:attrName>style.visibility</p:attrName>
                                        </p:attrNameLst>
                                      </p:cBhvr>
                                      <p:to>
                                        <p:strVal val="visible"/>
                                      </p:to>
                                    </p:set>
                                    <p:anim calcmode="lin" valueType="num">
                                      <p:cBhvr>
                                        <p:cTn id="7" dur="1500" fill="hold"/>
                                        <p:tgtEl>
                                          <p:spTgt spid="306"/>
                                        </p:tgtEl>
                                        <p:attrNameLst>
                                          <p:attrName>ppt_x</p:attrName>
                                        </p:attrNameLst>
                                      </p:cBhvr>
                                      <p:tavLst>
                                        <p:tav tm="0">
                                          <p:val>
                                            <p:strVal val="0-#ppt_w/2"/>
                                          </p:val>
                                        </p:tav>
                                        <p:tav tm="100000">
                                          <p:val>
                                            <p:strVal val="#ppt_x"/>
                                          </p:val>
                                        </p:tav>
                                      </p:tavLst>
                                    </p:anim>
                                    <p:anim calcmode="lin" valueType="num">
                                      <p:cBhvr>
                                        <p:cTn id="8" dur="1500" fill="hold"/>
                                        <p:tgtEl>
                                          <p:spTgt spid="3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305"/>
                                        </p:tgtEl>
                                        <p:attrNameLst>
                                          <p:attrName>style.visibility</p:attrName>
                                        </p:attrNameLst>
                                      </p:cBhvr>
                                      <p:to>
                                        <p:strVal val="visible"/>
                                      </p:to>
                                    </p:set>
                                    <p:anim calcmode="lin" valueType="num">
                                      <p:cBhvr>
                                        <p:cTn id="13" dur="1500" fill="hold"/>
                                        <p:tgtEl>
                                          <p:spTgt spid="305"/>
                                        </p:tgtEl>
                                        <p:attrNameLst>
                                          <p:attrName>ppt_x</p:attrName>
                                        </p:attrNameLst>
                                      </p:cBhvr>
                                      <p:tavLst>
                                        <p:tav tm="0">
                                          <p:val>
                                            <p:strVal val="0-#ppt_w/2"/>
                                          </p:val>
                                        </p:tav>
                                        <p:tav tm="100000">
                                          <p:val>
                                            <p:strVal val="#ppt_x"/>
                                          </p:val>
                                        </p:tav>
                                      </p:tavLst>
                                    </p:anim>
                                    <p:anim calcmode="lin" valueType="num">
                                      <p:cBhvr>
                                        <p:cTn id="14" dur="1500" fill="hold"/>
                                        <p:tgtEl>
                                          <p:spTgt spid="30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0" presetID="19" grpId="3" fill="hold">
                                  <p:stCondLst>
                                    <p:cond delay="0"/>
                                  </p:stCondLst>
                                  <p:iterate type="el" backwards="0">
                                    <p:tmAbs val="0"/>
                                  </p:iterate>
                                  <p:childTnLst>
                                    <p:set>
                                      <p:cBhvr>
                                        <p:cTn id="18" fill="hold"/>
                                        <p:tgtEl>
                                          <p:spTgt spid="308"/>
                                        </p:tgtEl>
                                        <p:attrNameLst>
                                          <p:attrName>style.visibility</p:attrName>
                                        </p:attrNameLst>
                                      </p:cBhvr>
                                      <p:to>
                                        <p:strVal val="visible"/>
                                      </p:to>
                                    </p:set>
                                    <p:anim calcmode="lin" valueType="num">
                                      <p:cBhvr>
                                        <p:cTn id="19" dur="1250" fill="hold"/>
                                        <p:tgtEl>
                                          <p:spTgt spid="308"/>
                                        </p:tgtEl>
                                        <p:attrNameLst>
                                          <p:attrName>ppt_w</p:attrName>
                                        </p:attrNameLst>
                                      </p:cBhvr>
                                      <p:tavLst>
                                        <p:tav tm="0" fmla="#ppt_w*sin(2.5*pi*$)">
                                          <p:val>
                                            <p:fltVal val="0"/>
                                          </p:val>
                                        </p:tav>
                                        <p:tav tm="100000">
                                          <p:val>
                                            <p:fltVal val="1"/>
                                          </p:val>
                                        </p:tav>
                                      </p:tavLst>
                                    </p:anim>
                                    <p:anim calcmode="lin" valueType="num">
                                      <p:cBhvr>
                                        <p:cTn id="20" dur="1250" fill="hold"/>
                                        <p:tgtEl>
                                          <p:spTgt spid="3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1"/>
      <p:bldP build="whole" bldLvl="1" animBg="1" rev="0" advAuto="0" spid="305" grpId="2"/>
      <p:bldP build="whole" bldLvl="1" animBg="1" rev="0" advAuto="0" spid="308" grpId="3"/>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pic>
        <p:nvPicPr>
          <p:cNvPr id="312" name="affiche dys modifie e.jpg" descr="affiche dys modifie e.jpg"/>
          <p:cNvPicPr>
            <a:picLocks noChangeAspect="1"/>
          </p:cNvPicPr>
          <p:nvPr/>
        </p:nvPicPr>
        <p:blipFill>
          <a:blip r:embed="rId3">
            <a:extLst/>
          </a:blip>
          <a:stretch>
            <a:fillRect/>
          </a:stretch>
        </p:blipFill>
        <p:spPr>
          <a:xfrm>
            <a:off x="3194873" y="198253"/>
            <a:ext cx="6615053" cy="935709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316" name="DYS ?"/>
          <p:cNvSpPr txBox="1"/>
          <p:nvPr/>
        </p:nvSpPr>
        <p:spPr>
          <a:xfrm>
            <a:off x="952500" y="889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584200">
              <a:defRPr sz="10000">
                <a:solidFill>
                  <a:srgbClr val="FFFFFF"/>
                </a:solidFill>
                <a:latin typeface="Futura Bold"/>
                <a:ea typeface="Futura Bold"/>
                <a:cs typeface="Futura Bold"/>
                <a:sym typeface="Futura Bold"/>
              </a:defRPr>
            </a:lvl1pPr>
          </a:lstStyle>
          <a:p>
            <a:pPr/>
            <a:r>
              <a:t>DYS ?</a:t>
            </a:r>
          </a:p>
        </p:txBody>
      </p:sp>
      <p:pic>
        <p:nvPicPr>
          <p:cNvPr id="317" name="cropped-portesPSB.png" descr="cropped-portesPSB.png"/>
          <p:cNvPicPr>
            <a:picLocks noChangeAspect="1"/>
          </p:cNvPicPr>
          <p:nvPr/>
        </p:nvPicPr>
        <p:blipFill>
          <a:blip r:embed="rId3">
            <a:extLst/>
          </a:blip>
          <a:stretch>
            <a:fillRect/>
          </a:stretch>
        </p:blipFill>
        <p:spPr>
          <a:xfrm>
            <a:off x="12149714" y="8676929"/>
            <a:ext cx="783840" cy="951354"/>
          </a:xfrm>
          <a:prstGeom prst="rect">
            <a:avLst/>
          </a:prstGeom>
          <a:ln w="12700">
            <a:miter lim="400000"/>
          </a:ln>
        </p:spPr>
      </p:pic>
      <p:sp>
        <p:nvSpPr>
          <p:cNvPr id="318" name="&gt; l’orthophoniste…"/>
          <p:cNvSpPr txBox="1"/>
          <p:nvPr/>
        </p:nvSpPr>
        <p:spPr>
          <a:xfrm>
            <a:off x="2005612" y="4034634"/>
            <a:ext cx="5087113" cy="38968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spcBef>
                <a:spcPts val="1500"/>
              </a:spcBef>
              <a:defRPr sz="4000">
                <a:solidFill>
                  <a:srgbClr val="FFFFFF"/>
                </a:solidFill>
                <a:latin typeface="Helvetica Neue Light"/>
                <a:ea typeface="Helvetica Neue Light"/>
                <a:cs typeface="Helvetica Neue Light"/>
                <a:sym typeface="Helvetica Neue Light"/>
              </a:defRPr>
            </a:pPr>
            <a:r>
              <a:t>&gt; l’orthophoniste</a:t>
            </a:r>
          </a:p>
          <a:p>
            <a:pPr defTabSz="584200">
              <a:spcBef>
                <a:spcPts val="1500"/>
              </a:spcBef>
              <a:defRPr sz="4000">
                <a:solidFill>
                  <a:srgbClr val="FFFFFF"/>
                </a:solidFill>
                <a:latin typeface="Helvetica Neue Light"/>
                <a:ea typeface="Helvetica Neue Light"/>
                <a:cs typeface="Helvetica Neue Light"/>
                <a:sym typeface="Helvetica Neue Light"/>
              </a:defRPr>
            </a:pPr>
            <a:r>
              <a:t>&gt; l’ergothérapeute</a:t>
            </a:r>
          </a:p>
          <a:p>
            <a:pPr defTabSz="584200">
              <a:spcBef>
                <a:spcPts val="1500"/>
              </a:spcBef>
              <a:defRPr sz="4000">
                <a:solidFill>
                  <a:srgbClr val="FFFFFF"/>
                </a:solidFill>
                <a:latin typeface="Helvetica Neue Light"/>
                <a:ea typeface="Helvetica Neue Light"/>
                <a:cs typeface="Helvetica Neue Light"/>
                <a:sym typeface="Helvetica Neue Light"/>
              </a:defRPr>
            </a:pPr>
            <a:r>
              <a:t>&gt; le psychomotricien</a:t>
            </a:r>
          </a:p>
          <a:p>
            <a:pPr defTabSz="584200">
              <a:spcBef>
                <a:spcPts val="1500"/>
              </a:spcBef>
              <a:defRPr sz="4000">
                <a:solidFill>
                  <a:srgbClr val="FFFFFF"/>
                </a:solidFill>
                <a:latin typeface="Helvetica Neue Light"/>
                <a:ea typeface="Helvetica Neue Light"/>
                <a:cs typeface="Helvetica Neue Light"/>
                <a:sym typeface="Helvetica Neue Light"/>
              </a:defRPr>
            </a:pPr>
            <a:r>
              <a:t>&gt; la neuropsychologue</a:t>
            </a:r>
          </a:p>
          <a:p>
            <a:pPr defTabSz="584200">
              <a:spcBef>
                <a:spcPts val="1000"/>
              </a:spcBef>
              <a:defRPr sz="4000">
                <a:solidFill>
                  <a:srgbClr val="FFFFFF"/>
                </a:solidFill>
                <a:latin typeface="Helvetica Neue Light"/>
                <a:ea typeface="Helvetica Neue Light"/>
                <a:cs typeface="Helvetica Neue Light"/>
                <a:sym typeface="Helvetica Neue Light"/>
              </a:defRPr>
            </a:pPr>
            <a:r>
              <a:t>&gt; ……</a:t>
            </a:r>
          </a:p>
        </p:txBody>
      </p:sp>
      <p:sp>
        <p:nvSpPr>
          <p:cNvPr id="319" name="Ça se soigne ?"/>
          <p:cNvSpPr txBox="1"/>
          <p:nvPr/>
        </p:nvSpPr>
        <p:spPr>
          <a:xfrm>
            <a:off x="1485900" y="2882899"/>
            <a:ext cx="10041643" cy="9513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marL="316087" indent="-316087" defTabSz="584200">
              <a:spcBef>
                <a:spcPts val="4200"/>
              </a:spcBef>
              <a:buClr>
                <a:srgbClr val="FE8637"/>
              </a:buClr>
              <a:buSzPct val="145000"/>
              <a:buChar char="•"/>
              <a:defRPr b="1" sz="5000">
                <a:solidFill>
                  <a:srgbClr val="FFFFFF"/>
                </a:solidFill>
                <a:latin typeface="Helvetica Neue"/>
                <a:ea typeface="Helvetica Neue"/>
                <a:cs typeface="Helvetica Neue"/>
                <a:sym typeface="Helvetica Neue"/>
              </a:defRPr>
            </a:lvl1pPr>
          </a:lstStyle>
          <a:p>
            <a:pPr/>
            <a:r>
              <a:t>Ça se soigne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19"/>
                                        </p:tgtEl>
                                        <p:attrNameLst>
                                          <p:attrName>style.visibility</p:attrName>
                                        </p:attrNameLst>
                                      </p:cBhvr>
                                      <p:to>
                                        <p:strVal val="visible"/>
                                      </p:to>
                                    </p:set>
                                    <p:anim calcmode="lin" valueType="num">
                                      <p:cBhvr>
                                        <p:cTn id="7" dur="1500" fill="hold"/>
                                        <p:tgtEl>
                                          <p:spTgt spid="319"/>
                                        </p:tgtEl>
                                        <p:attrNameLst>
                                          <p:attrName>ppt_x</p:attrName>
                                        </p:attrNameLst>
                                      </p:cBhvr>
                                      <p:tavLst>
                                        <p:tav tm="0">
                                          <p:val>
                                            <p:strVal val="0-#ppt_w/2"/>
                                          </p:val>
                                        </p:tav>
                                        <p:tav tm="100000">
                                          <p:val>
                                            <p:strVal val="#ppt_x"/>
                                          </p:val>
                                        </p:tav>
                                      </p:tavLst>
                                    </p:anim>
                                    <p:anim calcmode="lin" valueType="num">
                                      <p:cBhvr>
                                        <p:cTn id="8" dur="1500" fill="hold"/>
                                        <p:tgtEl>
                                          <p:spTgt spid="3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318">
                                            <p:bg/>
                                          </p:spTgt>
                                        </p:tgtEl>
                                        <p:attrNameLst>
                                          <p:attrName>style.visibility</p:attrName>
                                        </p:attrNameLst>
                                      </p:cBhvr>
                                      <p:to>
                                        <p:strVal val="visible"/>
                                      </p:to>
                                    </p:set>
                                    <p:anim calcmode="lin" valueType="num">
                                      <p:cBhvr>
                                        <p:cTn id="13" dur="1500" fill="hold"/>
                                        <p:tgtEl>
                                          <p:spTgt spid="318">
                                            <p:bg/>
                                          </p:spTgt>
                                        </p:tgtEl>
                                        <p:attrNameLst>
                                          <p:attrName>ppt_x</p:attrName>
                                        </p:attrNameLst>
                                      </p:cBhvr>
                                      <p:tavLst>
                                        <p:tav tm="0">
                                          <p:val>
                                            <p:strVal val="0-#ppt_w/2"/>
                                          </p:val>
                                        </p:tav>
                                        <p:tav tm="100000">
                                          <p:val>
                                            <p:strVal val="#ppt_x"/>
                                          </p:val>
                                        </p:tav>
                                      </p:tavLst>
                                    </p:anim>
                                    <p:anim calcmode="lin" valueType="num">
                                      <p:cBhvr>
                                        <p:cTn id="14" dur="1500" fill="hold"/>
                                        <p:tgtEl>
                                          <p:spTgt spid="318">
                                            <p:bg/>
                                          </p:spTgt>
                                        </p:tgtEl>
                                        <p:attrNameLst>
                                          <p:attrName>ppt_y</p:attrName>
                                        </p:attrNameLst>
                                      </p:cBhvr>
                                      <p:tavLst>
                                        <p:tav tm="0">
                                          <p:val>
                                            <p:strVal val="#ppt_y"/>
                                          </p:val>
                                        </p:tav>
                                        <p:tav tm="100000">
                                          <p:val>
                                            <p:strVal val="#ppt_y"/>
                                          </p:val>
                                        </p:tav>
                                      </p:tavLst>
                                    </p:anim>
                                  </p:childTnLst>
                                </p:cTn>
                              </p:par>
                              <p:par>
                                <p:cTn id="15" presetClass="entr" nodeType="withEffect" presetSubtype="8" presetID="2" grpId="2" fill="hold">
                                  <p:stCondLst>
                                    <p:cond delay="0"/>
                                  </p:stCondLst>
                                  <p:iterate type="el" backwards="0">
                                    <p:tmAbs val="0"/>
                                  </p:iterate>
                                  <p:childTnLst>
                                    <p:set>
                                      <p:cBhvr>
                                        <p:cTn id="16" fill="hold"/>
                                        <p:tgtEl>
                                          <p:spTgt spid="318">
                                            <p:txEl>
                                              <p:pRg st="0" end="0"/>
                                            </p:txEl>
                                          </p:spTgt>
                                        </p:tgtEl>
                                        <p:attrNameLst>
                                          <p:attrName>style.visibility</p:attrName>
                                        </p:attrNameLst>
                                      </p:cBhvr>
                                      <p:to>
                                        <p:strVal val="visible"/>
                                      </p:to>
                                    </p:set>
                                    <p:anim calcmode="lin" valueType="num">
                                      <p:cBhvr>
                                        <p:cTn id="17" dur="1500" fill="hold"/>
                                        <p:tgtEl>
                                          <p:spTgt spid="318">
                                            <p:txEl>
                                              <p:pRg st="0" end="0"/>
                                            </p:txEl>
                                          </p:spTgt>
                                        </p:tgtEl>
                                        <p:attrNameLst>
                                          <p:attrName>ppt_x</p:attrName>
                                        </p:attrNameLst>
                                      </p:cBhvr>
                                      <p:tavLst>
                                        <p:tav tm="0">
                                          <p:val>
                                            <p:strVal val="0-#ppt_w/2"/>
                                          </p:val>
                                        </p:tav>
                                        <p:tav tm="100000">
                                          <p:val>
                                            <p:strVal val="#ppt_x"/>
                                          </p:val>
                                        </p:tav>
                                      </p:tavLst>
                                    </p:anim>
                                    <p:anim calcmode="lin" valueType="num">
                                      <p:cBhvr>
                                        <p:cTn id="18" dur="1500" fill="hold"/>
                                        <p:tgtEl>
                                          <p:spTgt spid="318">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Class="entr" nodeType="afterEffect" presetSubtype="8" presetID="2" grpId="2" fill="hold">
                                  <p:stCondLst>
                                    <p:cond delay="0"/>
                                  </p:stCondLst>
                                  <p:iterate type="el" backwards="0">
                                    <p:tmAbs val="0"/>
                                  </p:iterate>
                                  <p:childTnLst>
                                    <p:set>
                                      <p:cBhvr>
                                        <p:cTn id="21" fill="hold"/>
                                        <p:tgtEl>
                                          <p:spTgt spid="318">
                                            <p:txEl>
                                              <p:pRg st="1" end="1"/>
                                            </p:txEl>
                                          </p:spTgt>
                                        </p:tgtEl>
                                        <p:attrNameLst>
                                          <p:attrName>style.visibility</p:attrName>
                                        </p:attrNameLst>
                                      </p:cBhvr>
                                      <p:to>
                                        <p:strVal val="visible"/>
                                      </p:to>
                                    </p:set>
                                    <p:anim calcmode="lin" valueType="num">
                                      <p:cBhvr>
                                        <p:cTn id="22" dur="1500" fill="hold"/>
                                        <p:tgtEl>
                                          <p:spTgt spid="318">
                                            <p:txEl>
                                              <p:pRg st="1" end="1"/>
                                            </p:txEl>
                                          </p:spTgt>
                                        </p:tgtEl>
                                        <p:attrNameLst>
                                          <p:attrName>ppt_x</p:attrName>
                                        </p:attrNameLst>
                                      </p:cBhvr>
                                      <p:tavLst>
                                        <p:tav tm="0">
                                          <p:val>
                                            <p:strVal val="0-#ppt_w/2"/>
                                          </p:val>
                                        </p:tav>
                                        <p:tav tm="100000">
                                          <p:val>
                                            <p:strVal val="#ppt_x"/>
                                          </p:val>
                                        </p:tav>
                                      </p:tavLst>
                                    </p:anim>
                                    <p:anim calcmode="lin" valueType="num">
                                      <p:cBhvr>
                                        <p:cTn id="23" dur="1500" fill="hold"/>
                                        <p:tgtEl>
                                          <p:spTgt spid="318">
                                            <p:txEl>
                                              <p:pRg st="1" end="1"/>
                                            </p:txEl>
                                          </p:spTgt>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Class="entr" nodeType="afterEffect" presetSubtype="8" presetID="2" grpId="2" fill="hold">
                                  <p:stCondLst>
                                    <p:cond delay="0"/>
                                  </p:stCondLst>
                                  <p:iterate type="el" backwards="0">
                                    <p:tmAbs val="0"/>
                                  </p:iterate>
                                  <p:childTnLst>
                                    <p:set>
                                      <p:cBhvr>
                                        <p:cTn id="26" fill="hold"/>
                                        <p:tgtEl>
                                          <p:spTgt spid="318">
                                            <p:txEl>
                                              <p:pRg st="2" end="2"/>
                                            </p:txEl>
                                          </p:spTgt>
                                        </p:tgtEl>
                                        <p:attrNameLst>
                                          <p:attrName>style.visibility</p:attrName>
                                        </p:attrNameLst>
                                      </p:cBhvr>
                                      <p:to>
                                        <p:strVal val="visible"/>
                                      </p:to>
                                    </p:set>
                                    <p:anim calcmode="lin" valueType="num">
                                      <p:cBhvr>
                                        <p:cTn id="27" dur="1500" fill="hold"/>
                                        <p:tgtEl>
                                          <p:spTgt spid="318">
                                            <p:txEl>
                                              <p:pRg st="2" end="2"/>
                                            </p:txEl>
                                          </p:spTgt>
                                        </p:tgtEl>
                                        <p:attrNameLst>
                                          <p:attrName>ppt_x</p:attrName>
                                        </p:attrNameLst>
                                      </p:cBhvr>
                                      <p:tavLst>
                                        <p:tav tm="0">
                                          <p:val>
                                            <p:strVal val="0-#ppt_w/2"/>
                                          </p:val>
                                        </p:tav>
                                        <p:tav tm="100000">
                                          <p:val>
                                            <p:strVal val="#ppt_x"/>
                                          </p:val>
                                        </p:tav>
                                      </p:tavLst>
                                    </p:anim>
                                    <p:anim calcmode="lin" valueType="num">
                                      <p:cBhvr>
                                        <p:cTn id="28" dur="1500" fill="hold"/>
                                        <p:tgtEl>
                                          <p:spTgt spid="3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 grpId="2" fill="hold">
                                  <p:stCondLst>
                                    <p:cond delay="0"/>
                                  </p:stCondLst>
                                  <p:iterate type="el" backwards="0">
                                    <p:tmAbs val="0"/>
                                  </p:iterate>
                                  <p:childTnLst>
                                    <p:set>
                                      <p:cBhvr>
                                        <p:cTn id="32" fill="hold"/>
                                        <p:tgtEl>
                                          <p:spTgt spid="318">
                                            <p:txEl>
                                              <p:pRg st="3" end="3"/>
                                            </p:txEl>
                                          </p:spTgt>
                                        </p:tgtEl>
                                        <p:attrNameLst>
                                          <p:attrName>style.visibility</p:attrName>
                                        </p:attrNameLst>
                                      </p:cBhvr>
                                      <p:to>
                                        <p:strVal val="visible"/>
                                      </p:to>
                                    </p:set>
                                    <p:anim calcmode="lin" valueType="num">
                                      <p:cBhvr>
                                        <p:cTn id="33" dur="1500" fill="hold"/>
                                        <p:tgtEl>
                                          <p:spTgt spid="318">
                                            <p:txEl>
                                              <p:pRg st="3" end="3"/>
                                            </p:txEl>
                                          </p:spTgt>
                                        </p:tgtEl>
                                        <p:attrNameLst>
                                          <p:attrName>ppt_x</p:attrName>
                                        </p:attrNameLst>
                                      </p:cBhvr>
                                      <p:tavLst>
                                        <p:tav tm="0">
                                          <p:val>
                                            <p:strVal val="0-#ppt_w/2"/>
                                          </p:val>
                                        </p:tav>
                                        <p:tav tm="100000">
                                          <p:val>
                                            <p:strVal val="#ppt_x"/>
                                          </p:val>
                                        </p:tav>
                                      </p:tavLst>
                                    </p:anim>
                                    <p:anim calcmode="lin" valueType="num">
                                      <p:cBhvr>
                                        <p:cTn id="34" dur="1500" fill="hold"/>
                                        <p:tgtEl>
                                          <p:spTgt spid="3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 grpId="2" fill="hold">
                                  <p:stCondLst>
                                    <p:cond delay="0"/>
                                  </p:stCondLst>
                                  <p:iterate type="el" backwards="0">
                                    <p:tmAbs val="0"/>
                                  </p:iterate>
                                  <p:childTnLst>
                                    <p:set>
                                      <p:cBhvr>
                                        <p:cTn id="38" fill="hold"/>
                                        <p:tgtEl>
                                          <p:spTgt spid="318">
                                            <p:txEl>
                                              <p:pRg st="4" end="4"/>
                                            </p:txEl>
                                          </p:spTgt>
                                        </p:tgtEl>
                                        <p:attrNameLst>
                                          <p:attrName>style.visibility</p:attrName>
                                        </p:attrNameLst>
                                      </p:cBhvr>
                                      <p:to>
                                        <p:strVal val="visible"/>
                                      </p:to>
                                    </p:set>
                                    <p:anim calcmode="lin" valueType="num">
                                      <p:cBhvr>
                                        <p:cTn id="39" dur="1500" fill="hold"/>
                                        <p:tgtEl>
                                          <p:spTgt spid="318">
                                            <p:txEl>
                                              <p:pRg st="4" end="4"/>
                                            </p:txEl>
                                          </p:spTgt>
                                        </p:tgtEl>
                                        <p:attrNameLst>
                                          <p:attrName>ppt_x</p:attrName>
                                        </p:attrNameLst>
                                      </p:cBhvr>
                                      <p:tavLst>
                                        <p:tav tm="0">
                                          <p:val>
                                            <p:strVal val="0-#ppt_w/2"/>
                                          </p:val>
                                        </p:tav>
                                        <p:tav tm="100000">
                                          <p:val>
                                            <p:strVal val="#ppt_x"/>
                                          </p:val>
                                        </p:tav>
                                      </p:tavLst>
                                    </p:anim>
                                    <p:anim calcmode="lin" valueType="num">
                                      <p:cBhvr>
                                        <p:cTn id="40" dur="1500" fill="hold"/>
                                        <p:tgtEl>
                                          <p:spTgt spid="31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2"/>
      <p:bldP build="whole" bldLvl="1" animBg="1" rev="0" advAuto="0" spid="319"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323" name="Texte"/>
          <p:cNvSpPr txBox="1"/>
          <p:nvPr/>
        </p:nvSpPr>
        <p:spPr>
          <a:xfrm>
            <a:off x="6297110" y="4291076"/>
            <a:ext cx="410572" cy="1171443"/>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nchor="ctr">
            <a:spAutoFit/>
          </a:bodyPr>
          <a:lstStyle>
            <a:lvl1pPr algn="ctr" defTabSz="650240">
              <a:defRPr sz="7000" u="sng">
                <a:solidFill>
                  <a:srgbClr val="0000FF"/>
                </a:solidFill>
                <a:uFill>
                  <a:solidFill>
                    <a:srgbClr val="0000FF"/>
                  </a:solidFill>
                </a:uFill>
                <a:latin typeface="Trebuchet MS"/>
                <a:ea typeface="Trebuchet MS"/>
                <a:cs typeface="Trebuchet MS"/>
                <a:sym typeface="Trebuchet MS"/>
                <a:hlinkClick r:id="rId3" invalidUrl="" action="" tgtFrame="" tooltip="" history="1" highlightClick="0" endSnd="0"/>
              </a:defRPr>
            </a:lvl1pPr>
          </a:lstStyle>
          <a:p>
            <a:pPr/>
            <a:r>
              <a:rPr>
                <a:hlinkClick r:id="rId3" invalidUrl="" action="" tgtFrame="" tooltip="" history="1" highlightClick="0" endSnd="0"/>
              </a:rPr>
              <a:t> </a:t>
            </a:r>
          </a:p>
        </p:txBody>
      </p:sp>
      <p:pic>
        <p:nvPicPr>
          <p:cNvPr id="324" name="images.png" descr="images.png"/>
          <p:cNvPicPr>
            <a:picLocks noChangeAspect="1"/>
          </p:cNvPicPr>
          <p:nvPr/>
        </p:nvPicPr>
        <p:blipFill>
          <a:blip r:embed="rId4">
            <a:extLst/>
          </a:blip>
          <a:stretch>
            <a:fillRect/>
          </a:stretch>
        </p:blipFill>
        <p:spPr>
          <a:xfrm>
            <a:off x="3190544" y="2304552"/>
            <a:ext cx="6623712" cy="6623714"/>
          </a:xfrm>
          <a:prstGeom prst="rect">
            <a:avLst/>
          </a:prstGeom>
          <a:ln w="12700">
            <a:miter lim="400000"/>
          </a:ln>
        </p:spPr>
      </p:pic>
      <p:pic>
        <p:nvPicPr>
          <p:cNvPr id="325" name="cropped-portesPSB.png" descr="cropped-portesPSB.png"/>
          <p:cNvPicPr>
            <a:picLocks noChangeAspect="1"/>
          </p:cNvPicPr>
          <p:nvPr/>
        </p:nvPicPr>
        <p:blipFill>
          <a:blip r:embed="rId5">
            <a:extLst/>
          </a:blip>
          <a:stretch>
            <a:fillRect/>
          </a:stretch>
        </p:blipFill>
        <p:spPr>
          <a:xfrm>
            <a:off x="12149714" y="8676929"/>
            <a:ext cx="783840" cy="951354"/>
          </a:xfrm>
          <a:prstGeom prst="rect">
            <a:avLst/>
          </a:prstGeom>
          <a:ln w="12700">
            <a:miter lim="400000"/>
          </a:ln>
        </p:spPr>
      </p:pic>
      <p:sp>
        <p:nvSpPr>
          <p:cNvPr id="326" name="l’orthophoniste"/>
          <p:cNvSpPr txBox="1"/>
          <p:nvPr/>
        </p:nvSpPr>
        <p:spPr>
          <a:xfrm>
            <a:off x="456783" y="53493"/>
            <a:ext cx="12091234" cy="21272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ct val="1000000"/>
              </a:lnSpc>
              <a:defRPr sz="10000">
                <a:solidFill>
                  <a:srgbClr val="D6D5D5"/>
                </a:solidFill>
                <a:latin typeface="Noteworthy Bold"/>
                <a:ea typeface="Noteworthy Bold"/>
                <a:cs typeface="Noteworthy Bold"/>
                <a:sym typeface="Noteworthy Bold"/>
              </a:defRPr>
            </a:lvl1pPr>
          </a:lstStyle>
          <a:p>
            <a:pPr/>
            <a:r>
              <a:t>l’orthophoniste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6"/>
                                        </p:tgtEl>
                                        <p:attrNameLst>
                                          <p:attrName>style.visibility</p:attrName>
                                        </p:attrNameLst>
                                      </p:cBhvr>
                                      <p:to>
                                        <p:strVal val="visible"/>
                                      </p:to>
                                    </p:set>
                                    <p:animEffect filter="wipe(left)" transition="in">
                                      <p:cBhvr>
                                        <p:cTn id="7" dur="800"/>
                                        <p:tgtEl>
                                          <p:spTgt spid="32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324"/>
                                        </p:tgtEl>
                                        <p:attrNameLst>
                                          <p:attrName>style.visibility</p:attrName>
                                        </p:attrNameLst>
                                      </p:cBhvr>
                                      <p:to>
                                        <p:strVal val="visible"/>
                                      </p:to>
                                    </p:set>
                                    <p:animEffect filter="box(out)" transition="in">
                                      <p:cBhvr>
                                        <p:cTn id="12" dur="900"/>
                                        <p:tgtEl>
                                          <p:spTgt spid="324"/>
                                        </p:tgtEl>
                                      </p:cBhvr>
                                    </p:animEffect>
                                  </p:childTnLst>
                                </p:cTn>
                              </p:par>
                            </p:childTnLst>
                          </p:cTn>
                        </p:par>
                        <p:par>
                          <p:cTn id="13" fill="hold">
                            <p:stCondLst>
                              <p:cond delay="900"/>
                            </p:stCondLst>
                            <p:childTnLst>
                              <p:par>
                                <p:cTn id="14" presetClass="entr" nodeType="afterEffect" presetSubtype="10" presetID="19" grpId="3" fill="hold">
                                  <p:stCondLst>
                                    <p:cond delay="0"/>
                                  </p:stCondLst>
                                  <p:iterate type="el" backwards="0">
                                    <p:tmAbs val="0"/>
                                  </p:iterate>
                                  <p:childTnLst>
                                    <p:set>
                                      <p:cBhvr>
                                        <p:cTn id="15" fill="hold"/>
                                        <p:tgtEl>
                                          <p:spTgt spid="323"/>
                                        </p:tgtEl>
                                        <p:attrNameLst>
                                          <p:attrName>style.visibility</p:attrName>
                                        </p:attrNameLst>
                                      </p:cBhvr>
                                      <p:to>
                                        <p:strVal val="visible"/>
                                      </p:to>
                                    </p:set>
                                    <p:anim calcmode="lin" valueType="num">
                                      <p:cBhvr>
                                        <p:cTn id="16" dur="4000" fill="hold"/>
                                        <p:tgtEl>
                                          <p:spTgt spid="323"/>
                                        </p:tgtEl>
                                        <p:attrNameLst>
                                          <p:attrName>ppt_w</p:attrName>
                                        </p:attrNameLst>
                                      </p:cBhvr>
                                      <p:tavLst>
                                        <p:tav tm="0" fmla="#ppt_w*sin(2.5*pi*$)">
                                          <p:val>
                                            <p:fltVal val="0"/>
                                          </p:val>
                                        </p:tav>
                                        <p:tav tm="100000">
                                          <p:val>
                                            <p:fltVal val="1"/>
                                          </p:val>
                                        </p:tav>
                                      </p:tavLst>
                                    </p:anim>
                                    <p:anim calcmode="lin" valueType="num">
                                      <p:cBhvr>
                                        <p:cTn id="17" dur="4000" fill="hold"/>
                                        <p:tgtEl>
                                          <p:spTgt spid="3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3" grpId="3"/>
      <p:bldP build="whole" bldLvl="1" animBg="1" rev="0" advAuto="0" spid="326" grpId="1"/>
      <p:bldP build="whole" bldLvl="1" animBg="1" rev="0" advAuto="0" spid="324" grpId="2"/>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Le rôle de l’orthophoniste auprès des enfants « dys »"/>
          <p:cNvSpPr txBox="1"/>
          <p:nvPr>
            <p:ph type="title"/>
          </p:nvPr>
        </p:nvSpPr>
        <p:spPr>
          <a:xfrm>
            <a:off x="1607537" y="1422300"/>
            <a:ext cx="8284734" cy="1756057"/>
          </a:xfrm>
          <a:prstGeom prst="rect">
            <a:avLst/>
          </a:prstGeom>
        </p:spPr>
        <p:txBody>
          <a:bodyPr anchor="t"/>
          <a:lstStyle>
            <a:lvl1pPr algn="l">
              <a:defRPr b="1" sz="5000">
                <a:solidFill>
                  <a:srgbClr val="027001"/>
                </a:solidFill>
                <a:latin typeface="Helvetica Neue"/>
                <a:ea typeface="Helvetica Neue"/>
                <a:cs typeface="Helvetica Neue"/>
                <a:sym typeface="Helvetica Neue"/>
              </a:defRPr>
            </a:lvl1pPr>
          </a:lstStyle>
          <a:p>
            <a:pPr/>
            <a:r>
              <a:t>Le rôle de l’orthophoniste auprès des enfants « dys »</a:t>
            </a:r>
          </a:p>
        </p:txBody>
      </p:sp>
      <p:sp>
        <p:nvSpPr>
          <p:cNvPr id="331" name="Justine Béziat…"/>
          <p:cNvSpPr txBox="1"/>
          <p:nvPr>
            <p:ph type="body" sz="quarter" idx="1"/>
          </p:nvPr>
        </p:nvSpPr>
        <p:spPr>
          <a:xfrm>
            <a:off x="1480867" y="4227669"/>
            <a:ext cx="8284734" cy="1756058"/>
          </a:xfrm>
          <a:prstGeom prst="rect">
            <a:avLst/>
          </a:prstGeom>
        </p:spPr>
        <p:txBody>
          <a:bodyPr/>
          <a:lstStyle/>
          <a:p>
            <a:pPr>
              <a:defRPr b="1" sz="4000">
                <a:solidFill>
                  <a:srgbClr val="000000"/>
                </a:solidFill>
                <a:latin typeface="Helvetica Neue"/>
                <a:ea typeface="Helvetica Neue"/>
                <a:cs typeface="Helvetica Neue"/>
                <a:sym typeface="Helvetica Neue"/>
              </a:defRPr>
            </a:pPr>
            <a:r>
              <a:t>Justine Béziat</a:t>
            </a:r>
          </a:p>
          <a:p>
            <a:pPr>
              <a:defRPr sz="3600">
                <a:latin typeface="Helvetica Neue"/>
                <a:ea typeface="Helvetica Neue"/>
                <a:cs typeface="Helvetica Neue"/>
                <a:sym typeface="Helvetica Neue"/>
              </a:defRPr>
            </a:pPr>
            <a:r>
              <a:t>orthophoniste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1"/>
                                        </p:tgtEl>
                                        <p:attrNameLst>
                                          <p:attrName>style.visibility</p:attrName>
                                        </p:attrNameLst>
                                      </p:cBhvr>
                                      <p:to>
                                        <p:strVal val="visible"/>
                                      </p:to>
                                    </p:set>
                                    <p:animEffect filter="wipe(left)" transition="in">
                                      <p:cBhvr>
                                        <p:cTn id="7" dur="7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1"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Présentation de mon expérience…"/>
          <p:cNvSpPr txBox="1"/>
          <p:nvPr>
            <p:ph type="body" sz="half" idx="1"/>
          </p:nvPr>
        </p:nvSpPr>
        <p:spPr>
          <a:xfrm>
            <a:off x="596900" y="2222500"/>
            <a:ext cx="9379454" cy="4139492"/>
          </a:xfrm>
          <a:prstGeom prst="rect">
            <a:avLst/>
          </a:prstGeom>
        </p:spPr>
        <p:txBody>
          <a:bodyPr/>
          <a:lstStyle/>
          <a:p>
            <a:pPr marL="474784" indent="-474784">
              <a:lnSpc>
                <a:spcPct val="110000"/>
              </a:lnSpc>
              <a:buFont typeface="Helvetica Neue"/>
              <a:defRPr b="1" sz="3600">
                <a:solidFill>
                  <a:srgbClr val="000000"/>
                </a:solidFill>
                <a:latin typeface="Helvetica Neue"/>
                <a:ea typeface="Helvetica Neue"/>
                <a:cs typeface="Helvetica Neue"/>
                <a:sym typeface="Helvetica Neue"/>
              </a:defRPr>
            </a:pPr>
            <a:r>
              <a:t>Présentation de mon expérience</a:t>
            </a:r>
          </a:p>
          <a:p>
            <a:pPr marL="474784" indent="-474784">
              <a:lnSpc>
                <a:spcPct val="110000"/>
              </a:lnSpc>
              <a:spcBef>
                <a:spcPts val="4000"/>
              </a:spcBef>
              <a:buFont typeface="Helvetica Neue"/>
              <a:defRPr b="1" sz="3600">
                <a:solidFill>
                  <a:srgbClr val="000000"/>
                </a:solidFill>
                <a:latin typeface="Helvetica Neue"/>
                <a:ea typeface="Helvetica Neue"/>
                <a:cs typeface="Helvetica Neue"/>
                <a:sym typeface="Helvetica Neue"/>
              </a:defRPr>
            </a:pPr>
            <a:r>
              <a:t>La prise en charge des enfants« dys » </a:t>
            </a:r>
            <a:br/>
            <a:r>
              <a:t>en Europe</a:t>
            </a:r>
          </a:p>
          <a:p>
            <a:pPr marL="474784" indent="-474784">
              <a:lnSpc>
                <a:spcPct val="110000"/>
              </a:lnSpc>
              <a:spcBef>
                <a:spcPts val="4000"/>
              </a:spcBef>
              <a:buFont typeface="Helvetica Neue"/>
              <a:defRPr b="1" sz="3600">
                <a:solidFill>
                  <a:srgbClr val="000000"/>
                </a:solidFill>
                <a:latin typeface="Helvetica Neue"/>
                <a:ea typeface="Helvetica Neue"/>
                <a:cs typeface="Helvetica Neue"/>
                <a:sym typeface="Helvetica Neue"/>
              </a:defRPr>
            </a:pPr>
            <a:r>
              <a:t> Les spécificités des enfants « dys »</a:t>
            </a:r>
          </a:p>
        </p:txBody>
      </p:sp>
      <p:sp>
        <p:nvSpPr>
          <p:cNvPr id="334" name="Le rôle de l’orthophoniste auprès des enfants « dys »"/>
          <p:cNvSpPr txBox="1"/>
          <p:nvPr>
            <p:ph type="title"/>
          </p:nvPr>
        </p:nvSpPr>
        <p:spPr>
          <a:xfrm>
            <a:off x="215767" y="381000"/>
            <a:ext cx="12573267" cy="682909"/>
          </a:xfrm>
          <a:prstGeom prst="rect">
            <a:avLst/>
          </a:prstGeom>
        </p:spPr>
        <p:txBody>
          <a:bodyPr/>
          <a:lstStyle>
            <a:lvl1pPr algn="ctr">
              <a:defRPr b="1" sz="3800">
                <a:solidFill>
                  <a:srgbClr val="027001"/>
                </a:solidFill>
                <a:latin typeface="Helvetica Neue"/>
                <a:ea typeface="Helvetica Neue"/>
                <a:cs typeface="Helvetica Neue"/>
                <a:sym typeface="Helvetica Neue"/>
              </a:defRPr>
            </a:lvl1pPr>
          </a:lstStyle>
          <a:p>
            <a:pPr/>
            <a:r>
              <a:t>Le rôle de l’orthophoniste auprès des enfants « dys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3">
                                            <p:bg/>
                                          </p:spTgt>
                                        </p:tgtEl>
                                        <p:attrNameLst>
                                          <p:attrName>style.visibility</p:attrName>
                                        </p:attrNameLst>
                                      </p:cBhvr>
                                      <p:to>
                                        <p:strVal val="visible"/>
                                      </p:to>
                                    </p:set>
                                    <p:animEffect filter="wipe(left)" transition="in">
                                      <p:cBhvr>
                                        <p:cTn id="7" dur="1500"/>
                                        <p:tgtEl>
                                          <p:spTgt spid="33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3">
                                            <p:txEl>
                                              <p:pRg st="0" end="0"/>
                                            </p:txEl>
                                          </p:spTgt>
                                        </p:tgtEl>
                                        <p:attrNameLst>
                                          <p:attrName>style.visibility</p:attrName>
                                        </p:attrNameLst>
                                      </p:cBhvr>
                                      <p:to>
                                        <p:strVal val="visible"/>
                                      </p:to>
                                    </p:set>
                                    <p:animEffect filter="wipe(left)" transition="in">
                                      <p:cBhvr>
                                        <p:cTn id="10" dur="1500"/>
                                        <p:tgtEl>
                                          <p:spTgt spid="333">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33">
                                            <p:txEl>
                                              <p:pRg st="1" end="1"/>
                                            </p:txEl>
                                          </p:spTgt>
                                        </p:tgtEl>
                                        <p:attrNameLst>
                                          <p:attrName>style.visibility</p:attrName>
                                        </p:attrNameLst>
                                      </p:cBhvr>
                                      <p:to>
                                        <p:strVal val="visible"/>
                                      </p:to>
                                    </p:set>
                                    <p:animEffect filter="wipe(left)" transition="in">
                                      <p:cBhvr>
                                        <p:cTn id="14" dur="1500"/>
                                        <p:tgtEl>
                                          <p:spTgt spid="333">
                                            <p:txEl>
                                              <p:pRg st="1" end="1"/>
                                            </p:txEl>
                                          </p:spTgt>
                                        </p:tgtEl>
                                      </p:cBhvr>
                                    </p:animEffect>
                                  </p:childTnLst>
                                </p:cTn>
                              </p:par>
                            </p:childTnLst>
                          </p:cTn>
                        </p:par>
                        <p:par>
                          <p:cTn id="15" fill="hold">
                            <p:stCondLst>
                              <p:cond delay="3000"/>
                            </p:stCondLst>
                            <p:childTnLst>
                              <p:par>
                                <p:cTn id="16" presetClass="entr" nodeType="afterEffect" presetSubtype="8" presetID="22" grpId="1" fill="hold">
                                  <p:stCondLst>
                                    <p:cond delay="0"/>
                                  </p:stCondLst>
                                  <p:iterate type="el" backwards="0">
                                    <p:tmAbs val="0"/>
                                  </p:iterate>
                                  <p:childTnLst>
                                    <p:set>
                                      <p:cBhvr>
                                        <p:cTn id="17" fill="hold"/>
                                        <p:tgtEl>
                                          <p:spTgt spid="333">
                                            <p:txEl>
                                              <p:pRg st="2" end="2"/>
                                            </p:txEl>
                                          </p:spTgt>
                                        </p:tgtEl>
                                        <p:attrNameLst>
                                          <p:attrName>style.visibility</p:attrName>
                                        </p:attrNameLst>
                                      </p:cBhvr>
                                      <p:to>
                                        <p:strVal val="visible"/>
                                      </p:to>
                                    </p:set>
                                    <p:animEffect filter="wipe(left)" transition="in">
                                      <p:cBhvr>
                                        <p:cTn id="18" dur="1500"/>
                                        <p:tgtEl>
                                          <p:spTgt spid="33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Evaluation à l’aide d’un bilan (tests homologués comparant l’enfant à la moyenne de son âge + évaluation clinique)…"/>
          <p:cNvSpPr txBox="1"/>
          <p:nvPr>
            <p:ph type="body" idx="1"/>
          </p:nvPr>
        </p:nvSpPr>
        <p:spPr>
          <a:xfrm>
            <a:off x="582824" y="1492469"/>
            <a:ext cx="10157685" cy="7198315"/>
          </a:xfrm>
          <a:prstGeom prst="rect">
            <a:avLst/>
          </a:prstGeom>
        </p:spPr>
        <p:txBody>
          <a:bodyPr/>
          <a:lstStyle/>
          <a:p>
            <a:pPr marL="514350" indent="-514350">
              <a:lnSpc>
                <a:spcPct val="110000"/>
              </a:lnSpc>
              <a:spcBef>
                <a:spcPts val="1200"/>
              </a:spcBef>
              <a:buFontTx/>
              <a:buChar char="-"/>
              <a:defRPr b="1" sz="3600">
                <a:solidFill>
                  <a:srgbClr val="000000"/>
                </a:solidFill>
                <a:latin typeface="Helvetica Neue"/>
                <a:ea typeface="Helvetica Neue"/>
                <a:cs typeface="Helvetica Neue"/>
                <a:sym typeface="Helvetica Neue"/>
              </a:defRPr>
            </a:pPr>
            <a:r>
              <a:t>Evaluation à l’aide d’un bilan</a:t>
            </a:r>
            <a:r>
              <a:rPr sz="3400"/>
              <a:t> </a:t>
            </a:r>
            <a:r>
              <a:rPr b="0" sz="2400"/>
              <a:t>(tests homologués comparant l’enfant à la moyenne de son âge + évaluation clinique)</a:t>
            </a:r>
            <a:endParaRPr sz="3400"/>
          </a:p>
          <a:p>
            <a:pPr marL="514350" indent="-514350">
              <a:lnSpc>
                <a:spcPct val="110000"/>
              </a:lnSpc>
              <a:spcBef>
                <a:spcPts val="1200"/>
              </a:spcBef>
              <a:buFontTx/>
              <a:buChar char="-"/>
              <a:defRPr b="1" sz="3600">
                <a:solidFill>
                  <a:srgbClr val="000000"/>
                </a:solidFill>
                <a:latin typeface="Helvetica Neue"/>
                <a:ea typeface="Helvetica Neue"/>
                <a:cs typeface="Helvetica Neue"/>
                <a:sym typeface="Helvetica Neue"/>
              </a:defRPr>
            </a:pPr>
            <a:r>
              <a:t>Diagnostic</a:t>
            </a:r>
            <a:r>
              <a:rPr sz="3400"/>
              <a:t> </a:t>
            </a:r>
            <a:r>
              <a:rPr b="0" sz="2400"/>
              <a:t>(partenariat avec le pédiatre, neuropsychiatre, neuropédiatre, psychomotricien, neuropsychologue…)</a:t>
            </a:r>
          </a:p>
          <a:p>
            <a:pPr marL="474784" indent="-474784">
              <a:lnSpc>
                <a:spcPct val="110000"/>
              </a:lnSpc>
              <a:spcBef>
                <a:spcPts val="1200"/>
              </a:spcBef>
              <a:buFontTx/>
              <a:buChar char="-"/>
              <a:defRPr b="1" sz="3600">
                <a:solidFill>
                  <a:srgbClr val="000000"/>
                </a:solidFill>
                <a:latin typeface="Helvetica Neue"/>
                <a:ea typeface="Helvetica Neue"/>
                <a:cs typeface="Helvetica Neue"/>
                <a:sym typeface="Helvetica Neue"/>
              </a:defRPr>
            </a:pPr>
            <a:r>
              <a:t>Explications des conclusions du bilan </a:t>
            </a:r>
            <a:br/>
            <a:r>
              <a:t>aux parents et à l’enfant</a:t>
            </a:r>
          </a:p>
          <a:p>
            <a:pPr marL="474784" indent="-474784">
              <a:lnSpc>
                <a:spcPct val="110000"/>
              </a:lnSpc>
              <a:spcBef>
                <a:spcPts val="1200"/>
              </a:spcBef>
              <a:buFontTx/>
              <a:buChar char="-"/>
              <a:defRPr b="1" sz="3600">
                <a:solidFill>
                  <a:srgbClr val="000000"/>
                </a:solidFill>
                <a:latin typeface="Helvetica Neue"/>
                <a:ea typeface="Helvetica Neue"/>
                <a:cs typeface="Helvetica Neue"/>
                <a:sym typeface="Helvetica Neue"/>
              </a:defRPr>
            </a:pPr>
            <a:r>
              <a:t>Soutien </a:t>
            </a:r>
          </a:p>
          <a:p>
            <a:pPr marL="474784" indent="-474784">
              <a:lnSpc>
                <a:spcPct val="110000"/>
              </a:lnSpc>
              <a:spcBef>
                <a:spcPts val="1200"/>
              </a:spcBef>
              <a:buFontTx/>
              <a:buChar char="-"/>
              <a:defRPr b="1" sz="3600">
                <a:solidFill>
                  <a:srgbClr val="000000"/>
                </a:solidFill>
                <a:latin typeface="Helvetica Neue"/>
                <a:ea typeface="Helvetica Neue"/>
                <a:cs typeface="Helvetica Neue"/>
                <a:sym typeface="Helvetica Neue"/>
              </a:defRPr>
            </a:pPr>
            <a:r>
              <a:t>Rééducation</a:t>
            </a:r>
          </a:p>
          <a:p>
            <a:pPr marL="474784" indent="-474784">
              <a:lnSpc>
                <a:spcPct val="110000"/>
              </a:lnSpc>
              <a:spcBef>
                <a:spcPts val="1200"/>
              </a:spcBef>
              <a:buFontTx/>
              <a:buChar char="-"/>
              <a:defRPr b="1" sz="3600">
                <a:solidFill>
                  <a:srgbClr val="000000"/>
                </a:solidFill>
                <a:latin typeface="Helvetica Neue"/>
                <a:ea typeface="Helvetica Neue"/>
                <a:cs typeface="Helvetica Neue"/>
                <a:sym typeface="Helvetica Neue"/>
              </a:defRPr>
            </a:pPr>
            <a:r>
              <a:t>Confiance en soi</a:t>
            </a:r>
          </a:p>
          <a:p>
            <a:pPr marL="514350" indent="-514350">
              <a:lnSpc>
                <a:spcPct val="110000"/>
              </a:lnSpc>
              <a:spcBef>
                <a:spcPts val="1200"/>
              </a:spcBef>
              <a:buFontTx/>
              <a:buChar char="-"/>
              <a:defRPr b="1" sz="3600">
                <a:solidFill>
                  <a:srgbClr val="000000"/>
                </a:solidFill>
                <a:latin typeface="Helvetica Neue"/>
                <a:ea typeface="Helvetica Neue"/>
                <a:cs typeface="Helvetica Neue"/>
                <a:sym typeface="Helvetica Neue"/>
              </a:defRPr>
            </a:pPr>
            <a:r>
              <a:t>Motivation face aux apprentissages</a:t>
            </a:r>
            <a:r>
              <a:rPr sz="3400"/>
              <a:t> </a:t>
            </a:r>
            <a:br>
              <a:rPr sz="3400"/>
            </a:br>
            <a:r>
              <a:rPr b="0" sz="2400"/>
              <a:t>(malgré l’échec qui peut être mal vécu)</a:t>
            </a:r>
          </a:p>
        </p:txBody>
      </p:sp>
      <p:sp>
        <p:nvSpPr>
          <p:cNvPr id="337" name="Le rôle de l’orthophoniste auprès des enfants « dys »"/>
          <p:cNvSpPr txBox="1"/>
          <p:nvPr>
            <p:ph type="title"/>
          </p:nvPr>
        </p:nvSpPr>
        <p:spPr>
          <a:xfrm>
            <a:off x="215767" y="381000"/>
            <a:ext cx="12573267" cy="682909"/>
          </a:xfrm>
          <a:prstGeom prst="rect">
            <a:avLst/>
          </a:prstGeom>
        </p:spPr>
        <p:txBody>
          <a:bodyPr/>
          <a:lstStyle>
            <a:lvl1pPr algn="ctr">
              <a:defRPr b="1" sz="3800">
                <a:solidFill>
                  <a:srgbClr val="027001"/>
                </a:solidFill>
                <a:latin typeface="Helvetica Neue"/>
                <a:ea typeface="Helvetica Neue"/>
                <a:cs typeface="Helvetica Neue"/>
                <a:sym typeface="Helvetica Neue"/>
              </a:defRPr>
            </a:lvl1pPr>
          </a:lstStyle>
          <a:p>
            <a:pPr/>
            <a:r>
              <a:t>Le rôle de l’orthophoniste auprès des enfants « dys »</a:t>
            </a:r>
          </a:p>
        </p:txBody>
      </p:sp>
    </p:spTree>
  </p:cSld>
  <p:clrMapOvr>
    <a:masterClrMapping/>
  </p:clrMapOvr>
  <mc:AlternateContent xmlns:mc="http://schemas.openxmlformats.org/markup-compatibility/2006">
    <mc:Choice xmlns:p14="http://schemas.microsoft.com/office/powerpoint/2010/main" Requires="p14">
      <p:transition spd="fast" advClick="1" p14:dur="500">
        <p:wipe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6">
                                            <p:bg/>
                                          </p:spTgt>
                                        </p:tgtEl>
                                        <p:attrNameLst>
                                          <p:attrName>style.visibility</p:attrName>
                                        </p:attrNameLst>
                                      </p:cBhvr>
                                      <p:to>
                                        <p:strVal val="visible"/>
                                      </p:to>
                                    </p:set>
                                    <p:animEffect filter="wipe(left)" transition="in">
                                      <p:cBhvr>
                                        <p:cTn id="7" dur="700"/>
                                        <p:tgtEl>
                                          <p:spTgt spid="33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6">
                                            <p:txEl>
                                              <p:pRg st="0" end="0"/>
                                            </p:txEl>
                                          </p:spTgt>
                                        </p:tgtEl>
                                        <p:attrNameLst>
                                          <p:attrName>style.visibility</p:attrName>
                                        </p:attrNameLst>
                                      </p:cBhvr>
                                      <p:to>
                                        <p:strVal val="visible"/>
                                      </p:to>
                                    </p:set>
                                    <p:animEffect filter="wipe(left)" transition="in">
                                      <p:cBhvr>
                                        <p:cTn id="10" dur="700"/>
                                        <p:tgtEl>
                                          <p:spTgt spid="336">
                                            <p:txEl>
                                              <p:pRg st="0" end="0"/>
                                            </p:txEl>
                                          </p:spTgt>
                                        </p:tgtEl>
                                      </p:cBhvr>
                                    </p:animEffect>
                                  </p:childTnLst>
                                </p:cTn>
                              </p:par>
                            </p:childTnLst>
                          </p:cTn>
                        </p:par>
                        <p:par>
                          <p:cTn id="11" fill="hold">
                            <p:stCondLst>
                              <p:cond delay="700"/>
                            </p:stCondLst>
                            <p:childTnLst>
                              <p:par>
                                <p:cTn id="12" presetClass="entr" nodeType="afterEffect" presetSubtype="8" presetID="22" grpId="1" fill="hold">
                                  <p:stCondLst>
                                    <p:cond delay="0"/>
                                  </p:stCondLst>
                                  <p:iterate type="el" backwards="0">
                                    <p:tmAbs val="0"/>
                                  </p:iterate>
                                  <p:childTnLst>
                                    <p:set>
                                      <p:cBhvr>
                                        <p:cTn id="13" fill="hold"/>
                                        <p:tgtEl>
                                          <p:spTgt spid="336">
                                            <p:txEl>
                                              <p:pRg st="1" end="1"/>
                                            </p:txEl>
                                          </p:spTgt>
                                        </p:tgtEl>
                                        <p:attrNameLst>
                                          <p:attrName>style.visibility</p:attrName>
                                        </p:attrNameLst>
                                      </p:cBhvr>
                                      <p:to>
                                        <p:strVal val="visible"/>
                                      </p:to>
                                    </p:set>
                                    <p:animEffect filter="wipe(left)" transition="in">
                                      <p:cBhvr>
                                        <p:cTn id="14" dur="700"/>
                                        <p:tgtEl>
                                          <p:spTgt spid="336">
                                            <p:txEl>
                                              <p:pRg st="1" end="1"/>
                                            </p:txEl>
                                          </p:spTgt>
                                        </p:tgtEl>
                                      </p:cBhvr>
                                    </p:animEffect>
                                  </p:childTnLst>
                                </p:cTn>
                              </p:par>
                            </p:childTnLst>
                          </p:cTn>
                        </p:par>
                        <p:par>
                          <p:cTn id="15" fill="hold">
                            <p:stCondLst>
                              <p:cond delay="1400"/>
                            </p:stCondLst>
                            <p:childTnLst>
                              <p:par>
                                <p:cTn id="16" presetClass="entr" nodeType="afterEffect" presetSubtype="8" presetID="22" grpId="1" fill="hold">
                                  <p:stCondLst>
                                    <p:cond delay="0"/>
                                  </p:stCondLst>
                                  <p:iterate type="el" backwards="0">
                                    <p:tmAbs val="0"/>
                                  </p:iterate>
                                  <p:childTnLst>
                                    <p:set>
                                      <p:cBhvr>
                                        <p:cTn id="17" fill="hold"/>
                                        <p:tgtEl>
                                          <p:spTgt spid="336">
                                            <p:txEl>
                                              <p:pRg st="2" end="2"/>
                                            </p:txEl>
                                          </p:spTgt>
                                        </p:tgtEl>
                                        <p:attrNameLst>
                                          <p:attrName>style.visibility</p:attrName>
                                        </p:attrNameLst>
                                      </p:cBhvr>
                                      <p:to>
                                        <p:strVal val="visible"/>
                                      </p:to>
                                    </p:set>
                                    <p:animEffect filter="wipe(left)" transition="in">
                                      <p:cBhvr>
                                        <p:cTn id="18" dur="700"/>
                                        <p:tgtEl>
                                          <p:spTgt spid="33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336">
                                            <p:txEl>
                                              <p:pRg st="3" end="3"/>
                                            </p:txEl>
                                          </p:spTgt>
                                        </p:tgtEl>
                                        <p:attrNameLst>
                                          <p:attrName>style.visibility</p:attrName>
                                        </p:attrNameLst>
                                      </p:cBhvr>
                                      <p:to>
                                        <p:strVal val="visible"/>
                                      </p:to>
                                    </p:set>
                                    <p:animEffect filter="wipe(left)" transition="in">
                                      <p:cBhvr>
                                        <p:cTn id="23" dur="700"/>
                                        <p:tgtEl>
                                          <p:spTgt spid="33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1" fill="hold">
                                  <p:stCondLst>
                                    <p:cond delay="0"/>
                                  </p:stCondLst>
                                  <p:iterate type="el" backwards="0">
                                    <p:tmAbs val="0"/>
                                  </p:iterate>
                                  <p:childTnLst>
                                    <p:set>
                                      <p:cBhvr>
                                        <p:cTn id="27" fill="hold"/>
                                        <p:tgtEl>
                                          <p:spTgt spid="336">
                                            <p:txEl>
                                              <p:pRg st="4" end="4"/>
                                            </p:txEl>
                                          </p:spTgt>
                                        </p:tgtEl>
                                        <p:attrNameLst>
                                          <p:attrName>style.visibility</p:attrName>
                                        </p:attrNameLst>
                                      </p:cBhvr>
                                      <p:to>
                                        <p:strVal val="visible"/>
                                      </p:to>
                                    </p:set>
                                    <p:animEffect filter="wipe(left)" transition="in">
                                      <p:cBhvr>
                                        <p:cTn id="28" dur="700"/>
                                        <p:tgtEl>
                                          <p:spTgt spid="33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1" fill="hold">
                                  <p:stCondLst>
                                    <p:cond delay="0"/>
                                  </p:stCondLst>
                                  <p:iterate type="el" backwards="0">
                                    <p:tmAbs val="0"/>
                                  </p:iterate>
                                  <p:childTnLst>
                                    <p:set>
                                      <p:cBhvr>
                                        <p:cTn id="32" fill="hold"/>
                                        <p:tgtEl>
                                          <p:spTgt spid="336">
                                            <p:txEl>
                                              <p:pRg st="5" end="5"/>
                                            </p:txEl>
                                          </p:spTgt>
                                        </p:tgtEl>
                                        <p:attrNameLst>
                                          <p:attrName>style.visibility</p:attrName>
                                        </p:attrNameLst>
                                      </p:cBhvr>
                                      <p:to>
                                        <p:strVal val="visible"/>
                                      </p:to>
                                    </p:set>
                                    <p:animEffect filter="wipe(left)" transition="in">
                                      <p:cBhvr>
                                        <p:cTn id="33" dur="700"/>
                                        <p:tgtEl>
                                          <p:spTgt spid="33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8" presetID="22" grpId="1" fill="hold">
                                  <p:stCondLst>
                                    <p:cond delay="0"/>
                                  </p:stCondLst>
                                  <p:iterate type="el" backwards="0">
                                    <p:tmAbs val="0"/>
                                  </p:iterate>
                                  <p:childTnLst>
                                    <p:set>
                                      <p:cBhvr>
                                        <p:cTn id="37" fill="hold"/>
                                        <p:tgtEl>
                                          <p:spTgt spid="336">
                                            <p:txEl>
                                              <p:pRg st="6" end="6"/>
                                            </p:txEl>
                                          </p:spTgt>
                                        </p:tgtEl>
                                        <p:attrNameLst>
                                          <p:attrName>style.visibility</p:attrName>
                                        </p:attrNameLst>
                                      </p:cBhvr>
                                      <p:to>
                                        <p:strVal val="visible"/>
                                      </p:to>
                                    </p:set>
                                    <p:animEffect filter="wipe(left)" transition="in">
                                      <p:cBhvr>
                                        <p:cTn id="38" dur="700"/>
                                        <p:tgtEl>
                                          <p:spTgt spid="33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6"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Prévention (accompagnement précoce = meilleurs résultats)…"/>
          <p:cNvSpPr txBox="1"/>
          <p:nvPr>
            <p:ph type="body" sz="half" idx="1"/>
          </p:nvPr>
        </p:nvSpPr>
        <p:spPr>
          <a:xfrm>
            <a:off x="596899" y="2222498"/>
            <a:ext cx="10441290" cy="4786012"/>
          </a:xfrm>
          <a:prstGeom prst="rect">
            <a:avLst/>
          </a:prstGeom>
        </p:spPr>
        <p:txBody>
          <a:bodyPr/>
          <a:lstStyle/>
          <a:p>
            <a:pPr marL="474784" indent="-474784">
              <a:lnSpc>
                <a:spcPct val="110000"/>
              </a:lnSpc>
              <a:spcBef>
                <a:spcPts val="2000"/>
              </a:spcBef>
              <a:buFontTx/>
              <a:buChar char="-"/>
              <a:defRPr b="1" sz="3600">
                <a:solidFill>
                  <a:srgbClr val="000000"/>
                </a:solidFill>
                <a:latin typeface="Helvetica Neue"/>
                <a:ea typeface="Helvetica Neue"/>
                <a:cs typeface="Helvetica Neue"/>
                <a:sym typeface="Helvetica Neue"/>
              </a:defRPr>
            </a:pPr>
            <a:r>
              <a:t>Prévention </a:t>
            </a:r>
            <a:r>
              <a:rPr b="0" sz="2400"/>
              <a:t>(accompagnement précoce = meilleurs résultats)</a:t>
            </a:r>
          </a:p>
          <a:p>
            <a:pPr marL="474784" indent="-474784">
              <a:lnSpc>
                <a:spcPct val="110000"/>
              </a:lnSpc>
              <a:spcBef>
                <a:spcPts val="2000"/>
              </a:spcBef>
              <a:buFontTx/>
              <a:buChar char="-"/>
              <a:defRPr b="1" sz="3600">
                <a:solidFill>
                  <a:srgbClr val="000000"/>
                </a:solidFill>
                <a:latin typeface="Helvetica Neue"/>
                <a:ea typeface="Helvetica Neue"/>
                <a:cs typeface="Helvetica Neue"/>
                <a:sym typeface="Helvetica Neue"/>
              </a:defRPr>
            </a:pPr>
            <a:r>
              <a:t>Information de la population</a:t>
            </a:r>
          </a:p>
          <a:p>
            <a:pPr marL="474784" indent="-474784">
              <a:lnSpc>
                <a:spcPct val="110000"/>
              </a:lnSpc>
              <a:spcBef>
                <a:spcPts val="2000"/>
              </a:spcBef>
              <a:buFontTx/>
              <a:buChar char="-"/>
              <a:defRPr b="1" sz="3600">
                <a:solidFill>
                  <a:srgbClr val="000000"/>
                </a:solidFill>
                <a:latin typeface="Helvetica Neue"/>
                <a:ea typeface="Helvetica Neue"/>
                <a:cs typeface="Helvetica Neue"/>
                <a:sym typeface="Helvetica Neue"/>
              </a:defRPr>
            </a:pPr>
            <a:r>
              <a:t>Proposition d’aménagements scolaires </a:t>
            </a:r>
            <a:br/>
            <a:r>
              <a:t>aux établissements</a:t>
            </a:r>
          </a:p>
          <a:p>
            <a:pPr marL="474784" indent="-474784">
              <a:lnSpc>
                <a:spcPct val="110000"/>
              </a:lnSpc>
              <a:spcBef>
                <a:spcPts val="2000"/>
              </a:spcBef>
              <a:buFontTx/>
              <a:buChar char="-"/>
              <a:defRPr b="1" sz="3600">
                <a:solidFill>
                  <a:srgbClr val="000000"/>
                </a:solidFill>
                <a:latin typeface="Helvetica Neue"/>
                <a:ea typeface="Helvetica Neue"/>
                <a:cs typeface="Helvetica Neue"/>
                <a:sym typeface="Helvetica Neue"/>
              </a:defRPr>
            </a:pPr>
            <a:r>
              <a:t>Partenariat avec l’école, le collège, le lycée</a:t>
            </a:r>
          </a:p>
        </p:txBody>
      </p:sp>
      <p:sp>
        <p:nvSpPr>
          <p:cNvPr id="340" name="Le rôle de l’orthophoniste auprès des enfants « dys »"/>
          <p:cNvSpPr txBox="1"/>
          <p:nvPr>
            <p:ph type="title"/>
          </p:nvPr>
        </p:nvSpPr>
        <p:spPr>
          <a:xfrm>
            <a:off x="215767" y="381000"/>
            <a:ext cx="12573267" cy="682909"/>
          </a:xfrm>
          <a:prstGeom prst="rect">
            <a:avLst/>
          </a:prstGeom>
        </p:spPr>
        <p:txBody>
          <a:bodyPr/>
          <a:lstStyle>
            <a:lvl1pPr algn="ctr">
              <a:defRPr b="1" sz="3800">
                <a:solidFill>
                  <a:srgbClr val="027001"/>
                </a:solidFill>
                <a:latin typeface="Helvetica Neue"/>
                <a:ea typeface="Helvetica Neue"/>
                <a:cs typeface="Helvetica Neue"/>
                <a:sym typeface="Helvetica Neue"/>
              </a:defRPr>
            </a:lvl1pPr>
          </a:lstStyle>
          <a:p>
            <a:pPr/>
            <a:r>
              <a:t>Le rôle de l’orthophoniste auprès des enfants « dys »</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9">
                                            <p:bg/>
                                          </p:spTgt>
                                        </p:tgtEl>
                                        <p:attrNameLst>
                                          <p:attrName>style.visibility</p:attrName>
                                        </p:attrNameLst>
                                      </p:cBhvr>
                                      <p:to>
                                        <p:strVal val="visible"/>
                                      </p:to>
                                    </p:set>
                                    <p:animEffect filter="wipe(left)" transition="in">
                                      <p:cBhvr>
                                        <p:cTn id="7" dur="1000"/>
                                        <p:tgtEl>
                                          <p:spTgt spid="33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9">
                                            <p:txEl>
                                              <p:pRg st="0" end="0"/>
                                            </p:txEl>
                                          </p:spTgt>
                                        </p:tgtEl>
                                        <p:attrNameLst>
                                          <p:attrName>style.visibility</p:attrName>
                                        </p:attrNameLst>
                                      </p:cBhvr>
                                      <p:to>
                                        <p:strVal val="visible"/>
                                      </p:to>
                                    </p:set>
                                    <p:animEffect filter="wipe(left)" transition="in">
                                      <p:cBhvr>
                                        <p:cTn id="10" dur="1000"/>
                                        <p:tgtEl>
                                          <p:spTgt spid="339">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339">
                                            <p:txEl>
                                              <p:pRg st="1" end="1"/>
                                            </p:txEl>
                                          </p:spTgt>
                                        </p:tgtEl>
                                        <p:attrNameLst>
                                          <p:attrName>style.visibility</p:attrName>
                                        </p:attrNameLst>
                                      </p:cBhvr>
                                      <p:to>
                                        <p:strVal val="visible"/>
                                      </p:to>
                                    </p:set>
                                    <p:animEffect filter="wipe(left)" transition="in">
                                      <p:cBhvr>
                                        <p:cTn id="14" dur="1000"/>
                                        <p:tgtEl>
                                          <p:spTgt spid="339">
                                            <p:txEl>
                                              <p:pRg st="1" end="1"/>
                                            </p:txEl>
                                          </p:spTgt>
                                        </p:tgtEl>
                                      </p:cBhvr>
                                    </p:animEffect>
                                  </p:childTnLst>
                                </p:cTn>
                              </p:par>
                            </p:childTnLst>
                          </p:cTn>
                        </p:par>
                        <p:par>
                          <p:cTn id="15" fill="hold">
                            <p:stCondLst>
                              <p:cond delay="2000"/>
                            </p:stCondLst>
                            <p:childTnLst>
                              <p:par>
                                <p:cTn id="16" presetClass="entr" nodeType="afterEffect" presetSubtype="8" presetID="22" grpId="1" fill="hold">
                                  <p:stCondLst>
                                    <p:cond delay="0"/>
                                  </p:stCondLst>
                                  <p:iterate type="el" backwards="0">
                                    <p:tmAbs val="0"/>
                                  </p:iterate>
                                  <p:childTnLst>
                                    <p:set>
                                      <p:cBhvr>
                                        <p:cTn id="17" fill="hold"/>
                                        <p:tgtEl>
                                          <p:spTgt spid="339">
                                            <p:txEl>
                                              <p:pRg st="2" end="2"/>
                                            </p:txEl>
                                          </p:spTgt>
                                        </p:tgtEl>
                                        <p:attrNameLst>
                                          <p:attrName>style.visibility</p:attrName>
                                        </p:attrNameLst>
                                      </p:cBhvr>
                                      <p:to>
                                        <p:strVal val="visible"/>
                                      </p:to>
                                    </p:set>
                                    <p:animEffect filter="wipe(left)" transition="in">
                                      <p:cBhvr>
                                        <p:cTn id="18" dur="1000"/>
                                        <p:tgtEl>
                                          <p:spTgt spid="33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339">
                                            <p:txEl>
                                              <p:pRg st="3" end="3"/>
                                            </p:txEl>
                                          </p:spTgt>
                                        </p:tgtEl>
                                        <p:attrNameLst>
                                          <p:attrName>style.visibility</p:attrName>
                                        </p:attrNameLst>
                                      </p:cBhvr>
                                      <p:to>
                                        <p:strVal val="visible"/>
                                      </p:to>
                                    </p:set>
                                    <p:animEffect filter="wipe(left)" transition="in">
                                      <p:cBhvr>
                                        <p:cTn id="23" dur="1000"/>
                                        <p:tgtEl>
                                          <p:spTgt spid="33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222" name="DYS ?"/>
          <p:cNvSpPr txBox="1"/>
          <p:nvPr>
            <p:ph type="title" idx="4294967295"/>
          </p:nvPr>
        </p:nvSpPr>
        <p:spPr>
          <a:xfrm>
            <a:off x="952500" y="149455"/>
            <a:ext cx="11099800" cy="2159001"/>
          </a:xfrm>
          <a:prstGeom prst="rect">
            <a:avLst/>
          </a:prstGeom>
        </p:spPr>
        <p:txBody>
          <a:bodyPr/>
          <a:lstStyle>
            <a:lvl1pPr>
              <a:defRPr sz="10000">
                <a:solidFill>
                  <a:srgbClr val="FFFFFF"/>
                </a:solidFill>
                <a:latin typeface="Futura Bold"/>
                <a:ea typeface="Futura Bold"/>
                <a:cs typeface="Futura Bold"/>
                <a:sym typeface="Futura Bold"/>
              </a:defRPr>
            </a:lvl1pPr>
          </a:lstStyle>
          <a:p>
            <a:pPr/>
            <a:r>
              <a:t>DYS ?</a:t>
            </a:r>
          </a:p>
        </p:txBody>
      </p:sp>
      <p:pic>
        <p:nvPicPr>
          <p:cNvPr id="223" name="9C7181C8-9B8B-49CD-96D5-655DC42D0639-300x225.jpeg" descr="9C7181C8-9B8B-49CD-96D5-655DC42D0639-300x225.jpeg"/>
          <p:cNvPicPr>
            <a:picLocks noChangeAspect="1"/>
          </p:cNvPicPr>
          <p:nvPr/>
        </p:nvPicPr>
        <p:blipFill>
          <a:blip r:embed="rId3">
            <a:extLst/>
          </a:blip>
          <a:stretch>
            <a:fillRect/>
          </a:stretch>
        </p:blipFill>
        <p:spPr>
          <a:xfrm>
            <a:off x="3251104" y="2237121"/>
            <a:ext cx="6502594" cy="4876945"/>
          </a:xfrm>
          <a:prstGeom prst="rect">
            <a:avLst/>
          </a:prstGeom>
          <a:ln w="12700">
            <a:miter lim="400000"/>
          </a:ln>
        </p:spPr>
      </p:pic>
      <p:sp>
        <p:nvSpPr>
          <p:cNvPr id="224" name="dyslexie"/>
          <p:cNvSpPr txBox="1"/>
          <p:nvPr/>
        </p:nvSpPr>
        <p:spPr>
          <a:xfrm>
            <a:off x="3959059" y="8058152"/>
            <a:ext cx="1973010" cy="9949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400">
                <a:solidFill>
                  <a:srgbClr val="FFFFFF"/>
                </a:solidFill>
                <a:latin typeface="Noteworthy Bold"/>
                <a:ea typeface="Noteworthy Bold"/>
                <a:cs typeface="Noteworthy Bold"/>
                <a:sym typeface="Noteworthy Bold"/>
              </a:defRPr>
            </a:lvl1pPr>
          </a:lstStyle>
          <a:p>
            <a:pPr/>
            <a:r>
              <a:t>dyslexie</a:t>
            </a:r>
          </a:p>
        </p:txBody>
      </p:sp>
      <p:sp>
        <p:nvSpPr>
          <p:cNvPr id="225" name="dyscalculie"/>
          <p:cNvSpPr txBox="1"/>
          <p:nvPr/>
        </p:nvSpPr>
        <p:spPr>
          <a:xfrm>
            <a:off x="392675" y="4613376"/>
            <a:ext cx="2654047" cy="9949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400">
                <a:solidFill>
                  <a:srgbClr val="FFFFFF"/>
                </a:solidFill>
                <a:latin typeface="Noteworthy Bold"/>
                <a:ea typeface="Noteworthy Bold"/>
                <a:cs typeface="Noteworthy Bold"/>
                <a:sym typeface="Noteworthy Bold"/>
              </a:defRPr>
            </a:lvl1pPr>
          </a:lstStyle>
          <a:p>
            <a:pPr/>
            <a:r>
              <a:t>dyscalculie</a:t>
            </a:r>
          </a:p>
        </p:txBody>
      </p:sp>
      <p:sp>
        <p:nvSpPr>
          <p:cNvPr id="226" name="dysorthographie"/>
          <p:cNvSpPr txBox="1"/>
          <p:nvPr/>
        </p:nvSpPr>
        <p:spPr>
          <a:xfrm>
            <a:off x="-6865" y="6982903"/>
            <a:ext cx="3884804" cy="994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400">
                <a:solidFill>
                  <a:srgbClr val="FF8DC6"/>
                </a:solidFill>
                <a:latin typeface="Noteworthy Bold"/>
                <a:ea typeface="Noteworthy Bold"/>
                <a:cs typeface="Noteworthy Bold"/>
                <a:sym typeface="Noteworthy Bold"/>
              </a:defRPr>
            </a:lvl1pPr>
          </a:lstStyle>
          <a:p>
            <a:pPr/>
            <a:r>
              <a:t>dysorthographie</a:t>
            </a:r>
          </a:p>
        </p:txBody>
      </p:sp>
      <p:sp>
        <p:nvSpPr>
          <p:cNvPr id="227" name="dysplasie"/>
          <p:cNvSpPr txBox="1"/>
          <p:nvPr/>
        </p:nvSpPr>
        <p:spPr>
          <a:xfrm>
            <a:off x="8159291" y="7624770"/>
            <a:ext cx="2276555" cy="9949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4400">
                <a:solidFill>
                  <a:srgbClr val="FFFFFF"/>
                </a:solidFill>
                <a:latin typeface="Noteworthy Bold"/>
                <a:ea typeface="Noteworthy Bold"/>
                <a:cs typeface="Noteworthy Bold"/>
                <a:sym typeface="Noteworthy Bold"/>
              </a:defRPr>
            </a:lvl1pPr>
          </a:lstStyle>
          <a:p>
            <a:pPr/>
            <a:r>
              <a:t>dysplasie</a:t>
            </a:r>
          </a:p>
        </p:txBody>
      </p:sp>
      <p:sp>
        <p:nvSpPr>
          <p:cNvPr id="228" name="dyspraxie"/>
          <p:cNvSpPr txBox="1"/>
          <p:nvPr/>
        </p:nvSpPr>
        <p:spPr>
          <a:xfrm>
            <a:off x="9969475" y="2557944"/>
            <a:ext cx="2403285" cy="9949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400">
                <a:solidFill>
                  <a:srgbClr val="FFFFFF"/>
                </a:solidFill>
                <a:latin typeface="Noteworthy Bold"/>
                <a:ea typeface="Noteworthy Bold"/>
                <a:cs typeface="Noteworthy Bold"/>
                <a:sym typeface="Noteworthy Bold"/>
              </a:defRPr>
            </a:lvl1pPr>
          </a:lstStyle>
          <a:p>
            <a:pPr/>
            <a:r>
              <a:t>dyspraxie</a:t>
            </a:r>
          </a:p>
        </p:txBody>
      </p:sp>
      <p:sp>
        <p:nvSpPr>
          <p:cNvPr id="229" name="précocité…"/>
          <p:cNvSpPr txBox="1"/>
          <p:nvPr/>
        </p:nvSpPr>
        <p:spPr>
          <a:xfrm>
            <a:off x="9910495" y="5062373"/>
            <a:ext cx="2914587" cy="17179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lnSpc>
                <a:spcPct val="80000"/>
              </a:lnSpc>
              <a:defRPr sz="4400">
                <a:solidFill>
                  <a:srgbClr val="FF8DC6"/>
                </a:solidFill>
                <a:latin typeface="Noteworthy Bold"/>
                <a:ea typeface="Noteworthy Bold"/>
                <a:cs typeface="Noteworthy Bold"/>
                <a:sym typeface="Noteworthy Bold"/>
              </a:defRPr>
            </a:pPr>
            <a:r>
              <a:t>précocité </a:t>
            </a:r>
          </a:p>
          <a:p>
            <a:pPr defTabSz="584200">
              <a:lnSpc>
                <a:spcPct val="80000"/>
              </a:lnSpc>
              <a:defRPr sz="4400">
                <a:solidFill>
                  <a:srgbClr val="FF8DC6"/>
                </a:solidFill>
                <a:latin typeface="Noteworthy Bold"/>
                <a:ea typeface="Noteworthy Bold"/>
                <a:cs typeface="Noteworthy Bold"/>
                <a:sym typeface="Noteworthy Bold"/>
              </a:defRPr>
            </a:pPr>
            <a:r>
              <a:t>intellectuelle</a:t>
            </a:r>
          </a:p>
        </p:txBody>
      </p:sp>
      <p:sp>
        <p:nvSpPr>
          <p:cNvPr id="230" name="troubles…"/>
          <p:cNvSpPr txBox="1"/>
          <p:nvPr/>
        </p:nvSpPr>
        <p:spPr>
          <a:xfrm>
            <a:off x="30484" y="1316414"/>
            <a:ext cx="3162344" cy="17179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584200">
              <a:lnSpc>
                <a:spcPct val="80000"/>
              </a:lnSpc>
              <a:defRPr sz="4400">
                <a:solidFill>
                  <a:srgbClr val="FF8DC6"/>
                </a:solidFill>
                <a:latin typeface="Noteworthy Bold"/>
                <a:ea typeface="Noteworthy Bold"/>
                <a:cs typeface="Noteworthy Bold"/>
                <a:sym typeface="Noteworthy Bold"/>
              </a:defRPr>
            </a:pPr>
            <a:r>
              <a:t>troubles </a:t>
            </a:r>
          </a:p>
          <a:p>
            <a:pPr algn="r" defTabSz="584200">
              <a:lnSpc>
                <a:spcPct val="80000"/>
              </a:lnSpc>
              <a:defRPr sz="4400">
                <a:solidFill>
                  <a:srgbClr val="FF8DC6"/>
                </a:solidFill>
                <a:latin typeface="Noteworthy Bold"/>
                <a:ea typeface="Noteworthy Bold"/>
                <a:cs typeface="Noteworthy Bold"/>
                <a:sym typeface="Noteworthy Bold"/>
              </a:defRPr>
            </a:pPr>
            <a:r>
              <a:t>de l’attention</a:t>
            </a:r>
          </a:p>
        </p:txBody>
      </p:sp>
      <p:sp>
        <p:nvSpPr>
          <p:cNvPr id="231" name="hyperactivité"/>
          <p:cNvSpPr txBox="1"/>
          <p:nvPr/>
        </p:nvSpPr>
        <p:spPr>
          <a:xfrm>
            <a:off x="9122381" y="731494"/>
            <a:ext cx="3361938" cy="9949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4400">
                <a:solidFill>
                  <a:srgbClr val="FF8DC6"/>
                </a:solidFill>
                <a:latin typeface="Noteworthy Bold"/>
                <a:ea typeface="Noteworthy Bold"/>
                <a:cs typeface="Noteworthy Bold"/>
                <a:sym typeface="Noteworthy Bold"/>
              </a:defRPr>
            </a:lvl1pPr>
          </a:lstStyle>
          <a:p>
            <a:pPr/>
            <a:r>
              <a:t>hyperactivité</a:t>
            </a:r>
          </a:p>
        </p:txBody>
      </p:sp>
      <p:sp>
        <p:nvSpPr>
          <p:cNvPr id="232" name="?"/>
          <p:cNvSpPr txBox="1"/>
          <p:nvPr/>
        </p:nvSpPr>
        <p:spPr>
          <a:xfrm>
            <a:off x="4090668" y="-120656"/>
            <a:ext cx="4823461" cy="9994910"/>
          </a:xfrm>
          <a:prstGeom prst="rect">
            <a:avLst/>
          </a:prstGeom>
          <a:ln w="12700">
            <a:miter lim="400000"/>
          </a:ln>
          <a:effectLst>
            <a:outerShdw sx="100000" sy="100000" kx="0" ky="0" algn="b" rotWithShape="0" blurRad="114300" dist="198280" dir="3650139">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60000">
                <a:solidFill>
                  <a:srgbClr val="929292"/>
                </a:solidFill>
                <a:latin typeface="Futura Bold"/>
                <a:ea typeface="Futura Bold"/>
                <a:cs typeface="Futura Bold"/>
                <a:sym typeface="Futura Bold"/>
              </a:defRPr>
            </a:lvl1pPr>
          </a:lstStyle>
          <a:p>
            <a:pPr/>
            <a:r>
              <a:t>?</a:t>
            </a:r>
          </a:p>
        </p:txBody>
      </p:sp>
      <p:pic>
        <p:nvPicPr>
          <p:cNvPr id="233" name="cropped-portesPSB.png" descr="cropped-portesPSB.png"/>
          <p:cNvPicPr>
            <a:picLocks noChangeAspect="1"/>
          </p:cNvPicPr>
          <p:nvPr/>
        </p:nvPicPr>
        <p:blipFill>
          <a:blip r:embed="rId4">
            <a:extLst/>
          </a:blip>
          <a:stretch>
            <a:fillRect/>
          </a:stretch>
        </p:blipFill>
        <p:spPr>
          <a:xfrm>
            <a:off x="12149714" y="8676929"/>
            <a:ext cx="783840" cy="95135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23"/>
                                        </p:tgtEl>
                                        <p:attrNameLst>
                                          <p:attrName>style.visibility</p:attrName>
                                        </p:attrNameLst>
                                      </p:cBhvr>
                                      <p:to>
                                        <p:strVal val="visible"/>
                                      </p:to>
                                    </p:set>
                                    <p:anim calcmode="lin" valueType="num">
                                      <p:cBhvr>
                                        <p:cTn id="7" dur="1000" fill="hold"/>
                                        <p:tgtEl>
                                          <p:spTgt spid="223"/>
                                        </p:tgtEl>
                                        <p:attrNameLst>
                                          <p:attrName>ppt_x</p:attrName>
                                        </p:attrNameLst>
                                      </p:cBhvr>
                                      <p:tavLst>
                                        <p:tav tm="0">
                                          <p:val>
                                            <p:strVal val="0-#ppt_w/2"/>
                                          </p:val>
                                        </p:tav>
                                        <p:tav tm="100000">
                                          <p:val>
                                            <p:strVal val="#ppt_x"/>
                                          </p:val>
                                        </p:tav>
                                      </p:tavLst>
                                    </p:anim>
                                    <p:anim calcmode="lin" valueType="num">
                                      <p:cBhvr>
                                        <p:cTn id="8" dur="1000" fill="hold"/>
                                        <p:tgtEl>
                                          <p:spTgt spid="2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228"/>
                                        </p:tgtEl>
                                        <p:attrNameLst>
                                          <p:attrName>style.visibility</p:attrName>
                                        </p:attrNameLst>
                                      </p:cBhvr>
                                      <p:to>
                                        <p:strVal val="visible"/>
                                      </p:to>
                                    </p:set>
                                    <p:anim calcmode="lin" valueType="num">
                                      <p:cBhvr>
                                        <p:cTn id="13" dur="1000" fill="hold"/>
                                        <p:tgtEl>
                                          <p:spTgt spid="228"/>
                                        </p:tgtEl>
                                        <p:attrNameLst>
                                          <p:attrName>ppt_x</p:attrName>
                                        </p:attrNameLst>
                                      </p:cBhvr>
                                      <p:tavLst>
                                        <p:tav tm="0">
                                          <p:val>
                                            <p:strVal val="0-#ppt_w/2"/>
                                          </p:val>
                                        </p:tav>
                                        <p:tav tm="100000">
                                          <p:val>
                                            <p:strVal val="#ppt_x"/>
                                          </p:val>
                                        </p:tav>
                                      </p:tavLst>
                                    </p:anim>
                                    <p:anim calcmode="lin" valueType="num">
                                      <p:cBhvr>
                                        <p:cTn id="14" dur="1000" fill="hold"/>
                                        <p:tgtEl>
                                          <p:spTgt spid="2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3" fill="hold">
                                  <p:stCondLst>
                                    <p:cond delay="0"/>
                                  </p:stCondLst>
                                  <p:iterate type="el" backwards="0">
                                    <p:tmAbs val="0"/>
                                  </p:iterate>
                                  <p:childTnLst>
                                    <p:set>
                                      <p:cBhvr>
                                        <p:cTn id="18" fill="hold"/>
                                        <p:tgtEl>
                                          <p:spTgt spid="227"/>
                                        </p:tgtEl>
                                        <p:attrNameLst>
                                          <p:attrName>style.visibility</p:attrName>
                                        </p:attrNameLst>
                                      </p:cBhvr>
                                      <p:to>
                                        <p:strVal val="visible"/>
                                      </p:to>
                                    </p:set>
                                    <p:anim calcmode="lin" valueType="num">
                                      <p:cBhvr>
                                        <p:cTn id="19" dur="1000" fill="hold"/>
                                        <p:tgtEl>
                                          <p:spTgt spid="227"/>
                                        </p:tgtEl>
                                        <p:attrNameLst>
                                          <p:attrName>ppt_x</p:attrName>
                                        </p:attrNameLst>
                                      </p:cBhvr>
                                      <p:tavLst>
                                        <p:tav tm="0">
                                          <p:val>
                                            <p:strVal val="0-#ppt_w/2"/>
                                          </p:val>
                                        </p:tav>
                                        <p:tav tm="100000">
                                          <p:val>
                                            <p:strVal val="#ppt_x"/>
                                          </p:val>
                                        </p:tav>
                                      </p:tavLst>
                                    </p:anim>
                                    <p:anim calcmode="lin" valueType="num">
                                      <p:cBhvr>
                                        <p:cTn id="20" dur="1000" fill="hold"/>
                                        <p:tgtEl>
                                          <p:spTgt spid="2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4" fill="hold">
                                  <p:stCondLst>
                                    <p:cond delay="0"/>
                                  </p:stCondLst>
                                  <p:iterate type="el" backwards="0">
                                    <p:tmAbs val="0"/>
                                  </p:iterate>
                                  <p:childTnLst>
                                    <p:set>
                                      <p:cBhvr>
                                        <p:cTn id="24" fill="hold"/>
                                        <p:tgtEl>
                                          <p:spTgt spid="226"/>
                                        </p:tgtEl>
                                        <p:attrNameLst>
                                          <p:attrName>style.visibility</p:attrName>
                                        </p:attrNameLst>
                                      </p:cBhvr>
                                      <p:to>
                                        <p:strVal val="visible"/>
                                      </p:to>
                                    </p:set>
                                    <p:anim calcmode="lin" valueType="num">
                                      <p:cBhvr>
                                        <p:cTn id="25" dur="1000" fill="hold"/>
                                        <p:tgtEl>
                                          <p:spTgt spid="226"/>
                                        </p:tgtEl>
                                        <p:attrNameLst>
                                          <p:attrName>ppt_x</p:attrName>
                                        </p:attrNameLst>
                                      </p:cBhvr>
                                      <p:tavLst>
                                        <p:tav tm="0">
                                          <p:val>
                                            <p:strVal val="0-#ppt_w/2"/>
                                          </p:val>
                                        </p:tav>
                                        <p:tav tm="100000">
                                          <p:val>
                                            <p:strVal val="#ppt_x"/>
                                          </p:val>
                                        </p:tav>
                                      </p:tavLst>
                                    </p:anim>
                                    <p:anim calcmode="lin" valueType="num">
                                      <p:cBhvr>
                                        <p:cTn id="26" dur="1000" fill="hold"/>
                                        <p:tgtEl>
                                          <p:spTgt spid="2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 grpId="5" fill="hold">
                                  <p:stCondLst>
                                    <p:cond delay="0"/>
                                  </p:stCondLst>
                                  <p:iterate type="el" backwards="0">
                                    <p:tmAbs val="0"/>
                                  </p:iterate>
                                  <p:childTnLst>
                                    <p:set>
                                      <p:cBhvr>
                                        <p:cTn id="30" fill="hold"/>
                                        <p:tgtEl>
                                          <p:spTgt spid="224"/>
                                        </p:tgtEl>
                                        <p:attrNameLst>
                                          <p:attrName>style.visibility</p:attrName>
                                        </p:attrNameLst>
                                      </p:cBhvr>
                                      <p:to>
                                        <p:strVal val="visible"/>
                                      </p:to>
                                    </p:set>
                                    <p:anim calcmode="lin" valueType="num">
                                      <p:cBhvr>
                                        <p:cTn id="31" dur="1000" fill="hold"/>
                                        <p:tgtEl>
                                          <p:spTgt spid="224"/>
                                        </p:tgtEl>
                                        <p:attrNameLst>
                                          <p:attrName>ppt_x</p:attrName>
                                        </p:attrNameLst>
                                      </p:cBhvr>
                                      <p:tavLst>
                                        <p:tav tm="0">
                                          <p:val>
                                            <p:strVal val="0-#ppt_w/2"/>
                                          </p:val>
                                        </p:tav>
                                        <p:tav tm="100000">
                                          <p:val>
                                            <p:strVal val="#ppt_x"/>
                                          </p:val>
                                        </p:tav>
                                      </p:tavLst>
                                    </p:anim>
                                    <p:anim calcmode="lin" valueType="num">
                                      <p:cBhvr>
                                        <p:cTn id="32" dur="1000" fill="hold"/>
                                        <p:tgtEl>
                                          <p:spTgt spid="2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 grpId="6" fill="hold">
                                  <p:stCondLst>
                                    <p:cond delay="0"/>
                                  </p:stCondLst>
                                  <p:iterate type="el" backwards="0">
                                    <p:tmAbs val="0"/>
                                  </p:iterate>
                                  <p:childTnLst>
                                    <p:set>
                                      <p:cBhvr>
                                        <p:cTn id="36" fill="hold"/>
                                        <p:tgtEl>
                                          <p:spTgt spid="225"/>
                                        </p:tgtEl>
                                        <p:attrNameLst>
                                          <p:attrName>style.visibility</p:attrName>
                                        </p:attrNameLst>
                                      </p:cBhvr>
                                      <p:to>
                                        <p:strVal val="visible"/>
                                      </p:to>
                                    </p:set>
                                    <p:anim calcmode="lin" valueType="num">
                                      <p:cBhvr>
                                        <p:cTn id="37" dur="1000" fill="hold"/>
                                        <p:tgtEl>
                                          <p:spTgt spid="225"/>
                                        </p:tgtEl>
                                        <p:attrNameLst>
                                          <p:attrName>ppt_x</p:attrName>
                                        </p:attrNameLst>
                                      </p:cBhvr>
                                      <p:tavLst>
                                        <p:tav tm="0">
                                          <p:val>
                                            <p:strVal val="0-#ppt_w/2"/>
                                          </p:val>
                                        </p:tav>
                                        <p:tav tm="100000">
                                          <p:val>
                                            <p:strVal val="#ppt_x"/>
                                          </p:val>
                                        </p:tav>
                                      </p:tavLst>
                                    </p:anim>
                                    <p:anim calcmode="lin" valueType="num">
                                      <p:cBhvr>
                                        <p:cTn id="38" dur="1000" fill="hold"/>
                                        <p:tgtEl>
                                          <p:spTgt spid="22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8" presetID="2" grpId="7" fill="hold">
                                  <p:stCondLst>
                                    <p:cond delay="0"/>
                                  </p:stCondLst>
                                  <p:iterate type="el" backwards="0">
                                    <p:tmAbs val="0"/>
                                  </p:iterate>
                                  <p:childTnLst>
                                    <p:set>
                                      <p:cBhvr>
                                        <p:cTn id="42" fill="hold"/>
                                        <p:tgtEl>
                                          <p:spTgt spid="229"/>
                                        </p:tgtEl>
                                        <p:attrNameLst>
                                          <p:attrName>style.visibility</p:attrName>
                                        </p:attrNameLst>
                                      </p:cBhvr>
                                      <p:to>
                                        <p:strVal val="visible"/>
                                      </p:to>
                                    </p:set>
                                    <p:anim calcmode="lin" valueType="num">
                                      <p:cBhvr>
                                        <p:cTn id="43" dur="1000" fill="hold"/>
                                        <p:tgtEl>
                                          <p:spTgt spid="229"/>
                                        </p:tgtEl>
                                        <p:attrNameLst>
                                          <p:attrName>ppt_x</p:attrName>
                                        </p:attrNameLst>
                                      </p:cBhvr>
                                      <p:tavLst>
                                        <p:tav tm="0">
                                          <p:val>
                                            <p:strVal val="0-#ppt_w/2"/>
                                          </p:val>
                                        </p:tav>
                                        <p:tav tm="100000">
                                          <p:val>
                                            <p:strVal val="#ppt_x"/>
                                          </p:val>
                                        </p:tav>
                                      </p:tavLst>
                                    </p:anim>
                                    <p:anim calcmode="lin" valueType="num">
                                      <p:cBhvr>
                                        <p:cTn id="44" dur="1000" fill="hold"/>
                                        <p:tgtEl>
                                          <p:spTgt spid="22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8" presetID="2" grpId="8" fill="hold">
                                  <p:stCondLst>
                                    <p:cond delay="0"/>
                                  </p:stCondLst>
                                  <p:iterate type="el" backwards="0">
                                    <p:tmAbs val="0"/>
                                  </p:iterate>
                                  <p:childTnLst>
                                    <p:set>
                                      <p:cBhvr>
                                        <p:cTn id="48" fill="hold"/>
                                        <p:tgtEl>
                                          <p:spTgt spid="231"/>
                                        </p:tgtEl>
                                        <p:attrNameLst>
                                          <p:attrName>style.visibility</p:attrName>
                                        </p:attrNameLst>
                                      </p:cBhvr>
                                      <p:to>
                                        <p:strVal val="visible"/>
                                      </p:to>
                                    </p:set>
                                    <p:anim calcmode="lin" valueType="num">
                                      <p:cBhvr>
                                        <p:cTn id="49" dur="1000" fill="hold"/>
                                        <p:tgtEl>
                                          <p:spTgt spid="231"/>
                                        </p:tgtEl>
                                        <p:attrNameLst>
                                          <p:attrName>ppt_x</p:attrName>
                                        </p:attrNameLst>
                                      </p:cBhvr>
                                      <p:tavLst>
                                        <p:tav tm="0">
                                          <p:val>
                                            <p:strVal val="0-#ppt_w/2"/>
                                          </p:val>
                                        </p:tav>
                                        <p:tav tm="100000">
                                          <p:val>
                                            <p:strVal val="#ppt_x"/>
                                          </p:val>
                                        </p:tav>
                                      </p:tavLst>
                                    </p:anim>
                                    <p:anim calcmode="lin" valueType="num">
                                      <p:cBhvr>
                                        <p:cTn id="50" dur="1000" fill="hold"/>
                                        <p:tgtEl>
                                          <p:spTgt spid="23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8" presetID="2" grpId="9" fill="hold">
                                  <p:stCondLst>
                                    <p:cond delay="0"/>
                                  </p:stCondLst>
                                  <p:iterate type="el" backwards="0">
                                    <p:tmAbs val="0"/>
                                  </p:iterate>
                                  <p:childTnLst>
                                    <p:set>
                                      <p:cBhvr>
                                        <p:cTn id="54" fill="hold"/>
                                        <p:tgtEl>
                                          <p:spTgt spid="230"/>
                                        </p:tgtEl>
                                        <p:attrNameLst>
                                          <p:attrName>style.visibility</p:attrName>
                                        </p:attrNameLst>
                                      </p:cBhvr>
                                      <p:to>
                                        <p:strVal val="visible"/>
                                      </p:to>
                                    </p:set>
                                    <p:anim calcmode="lin" valueType="num">
                                      <p:cBhvr>
                                        <p:cTn id="55" dur="1000" fill="hold"/>
                                        <p:tgtEl>
                                          <p:spTgt spid="230"/>
                                        </p:tgtEl>
                                        <p:attrNameLst>
                                          <p:attrName>ppt_x</p:attrName>
                                        </p:attrNameLst>
                                      </p:cBhvr>
                                      <p:tavLst>
                                        <p:tav tm="0">
                                          <p:val>
                                            <p:strVal val="0-#ppt_w/2"/>
                                          </p:val>
                                        </p:tav>
                                        <p:tav tm="100000">
                                          <p:val>
                                            <p:strVal val="#ppt_x"/>
                                          </p:val>
                                        </p:tav>
                                      </p:tavLst>
                                    </p:anim>
                                    <p:anim calcmode="lin" valueType="num">
                                      <p:cBhvr>
                                        <p:cTn id="56" dur="1000" fill="hold"/>
                                        <p:tgtEl>
                                          <p:spTgt spid="230"/>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Class="entr" nodeType="clickEffect" presetID="10" grpId="10" fill="hold">
                                  <p:stCondLst>
                                    <p:cond delay="0"/>
                                  </p:stCondLst>
                                  <p:iterate type="el" backwards="0">
                                    <p:tmAbs val="0"/>
                                  </p:iterate>
                                  <p:childTnLst>
                                    <p:set>
                                      <p:cBhvr>
                                        <p:cTn id="60" fill="hold"/>
                                        <p:tgtEl>
                                          <p:spTgt spid="232"/>
                                        </p:tgtEl>
                                        <p:attrNameLst>
                                          <p:attrName>style.visibility</p:attrName>
                                        </p:attrNameLst>
                                      </p:cBhvr>
                                      <p:to>
                                        <p:strVal val="visible"/>
                                      </p:to>
                                    </p:set>
                                    <p:animEffect filter="fade" transition="in">
                                      <p:cBhvr>
                                        <p:cTn id="61" dur="2000"/>
                                        <p:tgtEl>
                                          <p:spTgt spid="232"/>
                                        </p:tgtEl>
                                      </p:cBhvr>
                                    </p:animEffect>
                                  </p:childTnLst>
                                </p:cTn>
                              </p:par>
                            </p:childTnLst>
                          </p:cTn>
                        </p:par>
                      </p:childTnLst>
                    </p:cTn>
                  </p:par>
                  <p:par>
                    <p:cTn id="62" fill="hold">
                      <p:stCondLst>
                        <p:cond delay="indefinite"/>
                      </p:stCondLst>
                      <p:childTnLst>
                        <p:par>
                          <p:cTn id="63" fill="hold">
                            <p:stCondLst>
                              <p:cond delay="0"/>
                            </p:stCondLst>
                            <p:childTnLst>
                              <p:par>
                                <p:cTn id="64" presetClass="emph" nodeType="clickEffect" presetSubtype="0" presetID="35" grpId="11" repeatCount="4000" fill="hold">
                                  <p:stCondLst>
                                    <p:cond delay="0"/>
                                  </p:stCondLst>
                                  <p:childTnLst>
                                    <p:anim calcmode="discrete" valueType="str">
                                      <p:cBhvr>
                                        <p:cTn id="65" dur="1000" fill="hold"/>
                                        <p:tgtEl>
                                          <p:spTgt spid="23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 grpId="10"/>
      <p:bldP build="whole" bldLvl="1" animBg="1" rev="0" advAuto="0" spid="226" grpId="4"/>
      <p:bldP build="whole" bldLvl="1" animBg="1" rev="0" advAuto="0" spid="227" grpId="3"/>
      <p:bldP build="whole" bldLvl="1" animBg="1" rev="0" advAuto="0" spid="228" grpId="2"/>
      <p:bldP build="whole" bldLvl="1" animBg="1" rev="0" advAuto="0" spid="225" grpId="6"/>
      <p:bldP build="whole" bldLvl="1" animBg="1" rev="0" advAuto="0" spid="223" grpId="1"/>
      <p:bldP build="whole" bldLvl="1" animBg="1" rev="0" advAuto="0" spid="231" grpId="8"/>
      <p:bldP build="whole" bldLvl="1" animBg="1" rev="0" advAuto="0" spid="230" grpId="9"/>
      <p:bldP build="whole" bldLvl="1" animBg="1" rev="0" advAuto="0" spid="232" grpId="11"/>
      <p:bldP build="whole" bldLvl="1" animBg="1" rev="0" advAuto="0" spid="224" grpId="5"/>
      <p:bldP build="whole" bldLvl="1" animBg="1" rev="0" advAuto="0" spid="229" grpId="7"/>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Les séances orthophoniques auprès d’enfants dyslexiques/dysorthographiques…"/>
          <p:cNvSpPr txBox="1"/>
          <p:nvPr>
            <p:ph type="body" idx="1"/>
          </p:nvPr>
        </p:nvSpPr>
        <p:spPr>
          <a:xfrm>
            <a:off x="596470" y="1228065"/>
            <a:ext cx="11158665" cy="8011522"/>
          </a:xfrm>
          <a:prstGeom prst="rect">
            <a:avLst/>
          </a:prstGeom>
        </p:spPr>
        <p:txBody>
          <a:bodyPr/>
          <a:lstStyle/>
          <a:p>
            <a:pPr marL="0" indent="0">
              <a:buSzTx/>
              <a:buNone/>
              <a:defRPr b="1" sz="3600">
                <a:solidFill>
                  <a:srgbClr val="000000"/>
                </a:solidFill>
                <a:latin typeface="Helvetica Neue"/>
                <a:ea typeface="Helvetica Neue"/>
                <a:cs typeface="Helvetica Neue"/>
                <a:sym typeface="Helvetica Neue"/>
              </a:defRPr>
            </a:pPr>
            <a:r>
              <a:t>Les séances orthophoniques auprès d’enfants </a:t>
            </a:r>
            <a:r>
              <a:rPr i="1">
                <a:solidFill>
                  <a:srgbClr val="FF2600"/>
                </a:solidFill>
              </a:rPr>
              <a:t>dyslexiques/dysorthographiques</a:t>
            </a:r>
            <a:endParaRPr i="1">
              <a:solidFill>
                <a:srgbClr val="FF2600"/>
              </a:solidFill>
            </a:endParaRPr>
          </a:p>
          <a:p>
            <a:pPr marL="0" indent="0">
              <a:spcBef>
                <a:spcPts val="1700"/>
              </a:spcBef>
              <a:buSzTx/>
              <a:buNone/>
              <a:defRPr b="1" i="1" sz="2600">
                <a:solidFill>
                  <a:srgbClr val="000000"/>
                </a:solidFill>
                <a:latin typeface="Helvetica Neue"/>
                <a:ea typeface="Helvetica Neue"/>
                <a:cs typeface="Helvetica Neue"/>
                <a:sym typeface="Helvetica Neue"/>
              </a:defRPr>
            </a:pPr>
            <a:r>
              <a:t>Rappel :</a:t>
            </a:r>
            <a:r>
              <a:rPr b="0"/>
              <a:t> chaque dyslexie est différente ! </a:t>
            </a:r>
            <a:br>
              <a:rPr b="0"/>
            </a:br>
            <a:r>
              <a:rPr b="0"/>
              <a:t>   &gt; Le travail sera donc spécifique à l’enfant ! </a:t>
            </a:r>
            <a:br>
              <a:rPr b="0"/>
            </a:br>
            <a:r>
              <a:rPr b="0"/>
              <a:t>   &gt; Il existe autant de dyslexies que d’enfants dyslexiques !</a:t>
            </a:r>
          </a:p>
          <a:p>
            <a:pPr marL="467590" indent="-467590">
              <a:spcBef>
                <a:spcPts val="1700"/>
              </a:spcBef>
              <a:buFontTx/>
              <a:buChar char="-"/>
              <a:defRPr b="1" sz="3000">
                <a:solidFill>
                  <a:srgbClr val="000000"/>
                </a:solidFill>
                <a:latin typeface="Helvetica Neue"/>
                <a:ea typeface="Helvetica Neue"/>
                <a:cs typeface="Helvetica Neue"/>
                <a:sym typeface="Helvetica Neue"/>
              </a:defRPr>
            </a:pPr>
            <a:r>
              <a:t>Travail des pré-requis : phonologie </a:t>
            </a:r>
            <a:r>
              <a:rPr b="0" sz="2400"/>
              <a:t>(différencier les sons p/b…)</a:t>
            </a:r>
            <a:r>
              <a:t> </a:t>
            </a:r>
            <a:br/>
            <a:r>
              <a:t>à l’aide de méthode gestuelle ou autre, </a:t>
            </a:r>
            <a:br/>
            <a:r>
              <a:t>discrimination visuelle (b/d,…),…</a:t>
            </a:r>
          </a:p>
          <a:p>
            <a:pPr marL="467590" indent="-467590">
              <a:spcBef>
                <a:spcPts val="1700"/>
              </a:spcBef>
              <a:buFontTx/>
              <a:buChar char="-"/>
              <a:defRPr b="1" sz="3000">
                <a:solidFill>
                  <a:srgbClr val="000000"/>
                </a:solidFill>
                <a:latin typeface="Helvetica Neue"/>
                <a:ea typeface="Helvetica Neue"/>
                <a:cs typeface="Helvetica Neue"/>
                <a:sym typeface="Helvetica Neue"/>
              </a:defRPr>
            </a:pPr>
            <a:r>
              <a:t>Travail des différentes mémoires </a:t>
            </a:r>
            <a:r>
              <a:rPr b="0" sz="2400"/>
              <a:t>(visuelles et/ou auditives)</a:t>
            </a:r>
          </a:p>
          <a:p>
            <a:pPr marL="467590" indent="-467590">
              <a:spcBef>
                <a:spcPts val="1700"/>
              </a:spcBef>
              <a:buFontTx/>
              <a:buChar char="-"/>
              <a:defRPr b="1" sz="3000">
                <a:solidFill>
                  <a:srgbClr val="000000"/>
                </a:solidFill>
                <a:latin typeface="Helvetica Neue"/>
                <a:ea typeface="Helvetica Neue"/>
                <a:cs typeface="Helvetica Neue"/>
                <a:sym typeface="Helvetica Neue"/>
              </a:defRPr>
            </a:pPr>
            <a:r>
              <a:t>Travail de la lecture afin que l’enfant devienne plus fluide, accède au sens de ce qu’il lit</a:t>
            </a:r>
          </a:p>
          <a:p>
            <a:pPr marL="467590" indent="-467590">
              <a:spcBef>
                <a:spcPts val="1700"/>
              </a:spcBef>
              <a:buFontTx/>
              <a:buChar char="-"/>
              <a:defRPr b="1" sz="3000">
                <a:solidFill>
                  <a:srgbClr val="000000"/>
                </a:solidFill>
                <a:latin typeface="Helvetica Neue"/>
                <a:ea typeface="Helvetica Neue"/>
                <a:cs typeface="Helvetica Neue"/>
                <a:sym typeface="Helvetica Neue"/>
              </a:defRPr>
            </a:pPr>
            <a:r>
              <a:t>Travail de l’orthographe à l’aide de méthode visuelle </a:t>
            </a:r>
            <a:br/>
            <a:r>
              <a:t>ou auditive selon la force de l’enfant</a:t>
            </a:r>
          </a:p>
          <a:p>
            <a:pPr marL="467590" indent="-467590">
              <a:spcBef>
                <a:spcPts val="1700"/>
              </a:spcBef>
              <a:buFontTx/>
              <a:buChar char="-"/>
              <a:defRPr b="1" sz="3000">
                <a:solidFill>
                  <a:srgbClr val="000000"/>
                </a:solidFill>
                <a:latin typeface="Helvetica Neue"/>
                <a:ea typeface="Helvetica Neue"/>
                <a:cs typeface="Helvetica Neue"/>
                <a:sym typeface="Helvetica Neue"/>
              </a:defRPr>
            </a:pPr>
            <a:r>
              <a:t>Moyen de compensation </a:t>
            </a:r>
            <a:r>
              <a:rPr b="0" sz="2400"/>
              <a:t>(marquer les syllabes,…)</a:t>
            </a:r>
          </a:p>
        </p:txBody>
      </p:sp>
      <p:sp>
        <p:nvSpPr>
          <p:cNvPr id="343" name="Le rôle de l’orthophoniste auprès des enfants « dys »"/>
          <p:cNvSpPr txBox="1"/>
          <p:nvPr>
            <p:ph type="title"/>
          </p:nvPr>
        </p:nvSpPr>
        <p:spPr>
          <a:xfrm>
            <a:off x="215767" y="384793"/>
            <a:ext cx="12573267" cy="682912"/>
          </a:xfrm>
          <a:prstGeom prst="rect">
            <a:avLst/>
          </a:prstGeom>
        </p:spPr>
        <p:txBody>
          <a:bodyPr/>
          <a:lstStyle>
            <a:lvl1pPr algn="ctr" defTabSz="526694">
              <a:defRPr b="1" sz="3800">
                <a:solidFill>
                  <a:srgbClr val="027001"/>
                </a:solidFill>
                <a:latin typeface="Helvetica Neue"/>
                <a:ea typeface="Helvetica Neue"/>
                <a:cs typeface="Helvetica Neue"/>
                <a:sym typeface="Helvetica Neue"/>
              </a:defRPr>
            </a:lvl1pPr>
          </a:lstStyle>
          <a:p>
            <a:pPr/>
            <a:r>
              <a:t>Le rôle de l’orthophoniste auprès des enfants « dys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2"/>
                                        </p:tgtEl>
                                        <p:attrNameLst>
                                          <p:attrName>style.visibility</p:attrName>
                                        </p:attrNameLst>
                                      </p:cBhvr>
                                      <p:to>
                                        <p:strVal val="visible"/>
                                      </p:to>
                                    </p:set>
                                    <p:animEffect filter="wipe(left)" transition="in">
                                      <p:cBhvr>
                                        <p:cTn id="7" dur="15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2"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Les séances orthophoniques auprès d’enfants  dysphasiques…"/>
          <p:cNvSpPr txBox="1"/>
          <p:nvPr>
            <p:ph type="body" idx="1"/>
          </p:nvPr>
        </p:nvSpPr>
        <p:spPr>
          <a:xfrm>
            <a:off x="596900" y="1231899"/>
            <a:ext cx="10513956" cy="7847129"/>
          </a:xfrm>
          <a:prstGeom prst="rect">
            <a:avLst/>
          </a:prstGeom>
        </p:spPr>
        <p:txBody>
          <a:bodyPr/>
          <a:lstStyle/>
          <a:p>
            <a:pPr marL="0" indent="0">
              <a:buSzTx/>
              <a:buNone/>
              <a:defRPr b="1" sz="3600">
                <a:solidFill>
                  <a:srgbClr val="000000"/>
                </a:solidFill>
                <a:latin typeface="Helvetica Neue"/>
                <a:ea typeface="Helvetica Neue"/>
                <a:cs typeface="Helvetica Neue"/>
                <a:sym typeface="Helvetica Neue"/>
              </a:defRPr>
            </a:pPr>
            <a:r>
              <a:t>Les séances orthophoniques auprès d’enfants</a:t>
            </a:r>
            <a:r>
              <a:rPr>
                <a:solidFill>
                  <a:srgbClr val="404040"/>
                </a:solidFill>
              </a:rPr>
              <a:t> </a:t>
            </a:r>
            <a:br>
              <a:rPr>
                <a:solidFill>
                  <a:srgbClr val="404040"/>
                </a:solidFill>
              </a:rPr>
            </a:br>
            <a:r>
              <a:rPr i="1">
                <a:solidFill>
                  <a:srgbClr val="FF2600"/>
                </a:solidFill>
              </a:rPr>
              <a:t>dysphasiques</a:t>
            </a:r>
            <a:endParaRPr i="1" u="sng"/>
          </a:p>
          <a:p>
            <a:pPr marL="0" indent="0">
              <a:lnSpc>
                <a:spcPct val="110000"/>
              </a:lnSpc>
              <a:spcBef>
                <a:spcPts val="1700"/>
              </a:spcBef>
              <a:buSzTx/>
              <a:buNone/>
              <a:defRPr b="1" i="1" sz="2600">
                <a:solidFill>
                  <a:srgbClr val="000000"/>
                </a:solidFill>
                <a:latin typeface="Helvetica Neue"/>
                <a:ea typeface="Helvetica Neue"/>
                <a:cs typeface="Helvetica Neue"/>
                <a:sym typeface="Helvetica Neue"/>
              </a:defRPr>
            </a:pPr>
            <a:r>
              <a:t>Rappel :</a:t>
            </a:r>
            <a:r>
              <a:rPr b="0"/>
              <a:t> chaque dysphasie est différente ! Le travail sera donc spécifique à l’enfant ! </a:t>
            </a:r>
            <a:endParaRPr sz="3600" u="sng"/>
          </a:p>
          <a:p>
            <a:pPr marL="0" indent="0">
              <a:lnSpc>
                <a:spcPct val="110000"/>
              </a:lnSpc>
              <a:spcBef>
                <a:spcPts val="1500"/>
              </a:spcBef>
              <a:buSzTx/>
              <a:buNone/>
              <a:defRPr b="1" i="1" sz="3000">
                <a:solidFill>
                  <a:srgbClr val="000000"/>
                </a:solidFill>
                <a:latin typeface="Helvetica Neue"/>
                <a:ea typeface="Helvetica Neue"/>
                <a:cs typeface="Helvetica Neue"/>
                <a:sym typeface="Helvetica Neue"/>
              </a:defRPr>
            </a:pPr>
            <a:r>
              <a:t>Selon le type de dysphasie:</a:t>
            </a:r>
          </a:p>
          <a:p>
            <a:pPr marL="467590" indent="-467590">
              <a:lnSpc>
                <a:spcPct val="110000"/>
              </a:lnSpc>
              <a:spcBef>
                <a:spcPts val="1700"/>
              </a:spcBef>
              <a:buFontTx/>
              <a:buChar char="-"/>
              <a:defRPr b="1" sz="3000">
                <a:solidFill>
                  <a:srgbClr val="000000"/>
                </a:solidFill>
                <a:latin typeface="Helvetica Neue"/>
                <a:ea typeface="Helvetica Neue"/>
                <a:cs typeface="Helvetica Neue"/>
                <a:sym typeface="Helvetica Neue"/>
              </a:defRPr>
            </a:pPr>
            <a:r>
              <a:t>Travail de l’articulation</a:t>
            </a:r>
          </a:p>
          <a:p>
            <a:pPr marL="467590" indent="-467590">
              <a:lnSpc>
                <a:spcPct val="110000"/>
              </a:lnSpc>
              <a:spcBef>
                <a:spcPts val="1700"/>
              </a:spcBef>
              <a:buFontTx/>
              <a:buChar char="-"/>
              <a:defRPr b="1" sz="3000">
                <a:solidFill>
                  <a:srgbClr val="000000"/>
                </a:solidFill>
                <a:latin typeface="Helvetica Neue"/>
                <a:ea typeface="Helvetica Neue"/>
                <a:cs typeface="Helvetica Neue"/>
                <a:sym typeface="Helvetica Neue"/>
              </a:defRPr>
            </a:pPr>
            <a:r>
              <a:t>Accroitre le lexique</a:t>
            </a:r>
          </a:p>
          <a:p>
            <a:pPr marL="467590" indent="-467590">
              <a:lnSpc>
                <a:spcPct val="110000"/>
              </a:lnSpc>
              <a:spcBef>
                <a:spcPts val="1700"/>
              </a:spcBef>
              <a:buFontTx/>
              <a:buChar char="-"/>
              <a:defRPr b="1" sz="3000">
                <a:solidFill>
                  <a:srgbClr val="000000"/>
                </a:solidFill>
                <a:latin typeface="Helvetica Neue"/>
                <a:ea typeface="Helvetica Neue"/>
                <a:cs typeface="Helvetica Neue"/>
                <a:sym typeface="Helvetica Neue"/>
              </a:defRPr>
            </a:pPr>
            <a:r>
              <a:t>Travail de la morphosyntaxe</a:t>
            </a:r>
          </a:p>
          <a:p>
            <a:pPr marL="467590" indent="-467590">
              <a:lnSpc>
                <a:spcPct val="110000"/>
              </a:lnSpc>
              <a:spcBef>
                <a:spcPts val="1700"/>
              </a:spcBef>
              <a:buFontTx/>
              <a:buChar char="-"/>
              <a:defRPr b="1" sz="3000">
                <a:solidFill>
                  <a:srgbClr val="000000"/>
                </a:solidFill>
                <a:latin typeface="Helvetica Neue"/>
                <a:ea typeface="Helvetica Neue"/>
                <a:cs typeface="Helvetica Neue"/>
                <a:sym typeface="Helvetica Neue"/>
              </a:defRPr>
            </a:pPr>
            <a:r>
              <a:t>Travail de compréhension</a:t>
            </a:r>
          </a:p>
          <a:p>
            <a:pPr marL="467590" indent="-467590">
              <a:lnSpc>
                <a:spcPct val="110000"/>
              </a:lnSpc>
              <a:spcBef>
                <a:spcPts val="1700"/>
              </a:spcBef>
              <a:buFontTx/>
              <a:buChar char="-"/>
              <a:defRPr b="1" sz="3000">
                <a:solidFill>
                  <a:srgbClr val="000000"/>
                </a:solidFill>
                <a:latin typeface="Helvetica Neue"/>
                <a:ea typeface="Helvetica Neue"/>
                <a:cs typeface="Helvetica Neue"/>
                <a:sym typeface="Helvetica Neue"/>
              </a:defRPr>
            </a:pPr>
            <a:r>
              <a:t>Travail des mémoires (visuelles , auditives..)</a:t>
            </a:r>
          </a:p>
          <a:p>
            <a:pPr marL="467590" indent="-467590">
              <a:lnSpc>
                <a:spcPct val="110000"/>
              </a:lnSpc>
              <a:spcBef>
                <a:spcPts val="1700"/>
              </a:spcBef>
              <a:buFontTx/>
              <a:buChar char="-"/>
              <a:defRPr b="1" sz="3000">
                <a:solidFill>
                  <a:srgbClr val="000000"/>
                </a:solidFill>
                <a:latin typeface="Helvetica Neue"/>
                <a:ea typeface="Helvetica Neue"/>
                <a:cs typeface="Helvetica Neue"/>
                <a:sym typeface="Helvetica Neue"/>
              </a:defRPr>
            </a:pPr>
            <a:r>
              <a:t>Travail de la compréhension des codes sociaux</a:t>
            </a:r>
          </a:p>
        </p:txBody>
      </p:sp>
      <p:sp>
        <p:nvSpPr>
          <p:cNvPr id="346" name="Le rôle de l’orthophoniste auprès des enfants « dys »"/>
          <p:cNvSpPr txBox="1"/>
          <p:nvPr>
            <p:ph type="title"/>
          </p:nvPr>
        </p:nvSpPr>
        <p:spPr>
          <a:xfrm>
            <a:off x="215767" y="381000"/>
            <a:ext cx="12573267" cy="682909"/>
          </a:xfrm>
          <a:prstGeom prst="rect">
            <a:avLst/>
          </a:prstGeom>
        </p:spPr>
        <p:txBody>
          <a:bodyPr/>
          <a:lstStyle>
            <a:lvl1pPr algn="ctr" defTabSz="526694">
              <a:defRPr b="1" sz="3800">
                <a:solidFill>
                  <a:srgbClr val="027001"/>
                </a:solidFill>
                <a:latin typeface="Helvetica Neue"/>
                <a:ea typeface="Helvetica Neue"/>
                <a:cs typeface="Helvetica Neue"/>
                <a:sym typeface="Helvetica Neue"/>
              </a:defRPr>
            </a:lvl1pPr>
          </a:lstStyle>
          <a:p>
            <a:pPr/>
            <a:r>
              <a:t>Le rôle de l’orthophoniste auprès des enfants « dys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5"/>
                                        </p:tgtEl>
                                        <p:attrNameLst>
                                          <p:attrName>style.visibility</p:attrName>
                                        </p:attrNameLst>
                                      </p:cBhvr>
                                      <p:to>
                                        <p:strVal val="visible"/>
                                      </p:to>
                                    </p:set>
                                    <p:animEffect filter="wipe(left)" transition="in">
                                      <p:cBhvr>
                                        <p:cTn id="7" dur="15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5"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Les séances orthophoniques auprès d’enfants dyspraxiques…"/>
          <p:cNvSpPr txBox="1"/>
          <p:nvPr>
            <p:ph type="body" idx="1"/>
          </p:nvPr>
        </p:nvSpPr>
        <p:spPr>
          <a:xfrm>
            <a:off x="596900" y="1231899"/>
            <a:ext cx="10971433" cy="6297238"/>
          </a:xfrm>
          <a:prstGeom prst="rect">
            <a:avLst/>
          </a:prstGeom>
        </p:spPr>
        <p:txBody>
          <a:bodyPr/>
          <a:lstStyle/>
          <a:p>
            <a:pPr marL="0" indent="0">
              <a:buSzTx/>
              <a:buNone/>
              <a:defRPr b="1" sz="3600">
                <a:solidFill>
                  <a:srgbClr val="000000"/>
                </a:solidFill>
                <a:latin typeface="Helvetica Neue"/>
                <a:ea typeface="Helvetica Neue"/>
                <a:cs typeface="Helvetica Neue"/>
                <a:sym typeface="Helvetica Neue"/>
              </a:defRPr>
            </a:pPr>
            <a:r>
              <a:t>Les séances orthophoniques auprès d’enfants</a:t>
            </a:r>
            <a:r>
              <a:rPr>
                <a:solidFill>
                  <a:srgbClr val="404040"/>
                </a:solidFill>
              </a:rPr>
              <a:t> </a:t>
            </a:r>
            <a:r>
              <a:rPr i="1">
                <a:solidFill>
                  <a:srgbClr val="FF2600"/>
                </a:solidFill>
              </a:rPr>
              <a:t>dyspraxiques</a:t>
            </a:r>
            <a:endParaRPr>
              <a:solidFill>
                <a:srgbClr val="FF2600"/>
              </a:solidFill>
            </a:endParaRPr>
          </a:p>
          <a:p>
            <a:pPr marL="467590" indent="-467590">
              <a:buFontTx/>
              <a:buChar char="-"/>
              <a:defRPr b="1" sz="3000">
                <a:solidFill>
                  <a:srgbClr val="FF2600"/>
                </a:solidFill>
                <a:latin typeface="Helvetica Neue"/>
                <a:ea typeface="Helvetica Neue"/>
                <a:cs typeface="Helvetica Neue"/>
                <a:sym typeface="Helvetica Neue"/>
              </a:defRPr>
            </a:pPr>
          </a:p>
          <a:p>
            <a:pPr marL="467590" indent="-467590">
              <a:lnSpc>
                <a:spcPct val="110000"/>
              </a:lnSpc>
              <a:spcBef>
                <a:spcPts val="2000"/>
              </a:spcBef>
              <a:buFontTx/>
              <a:buChar char="-"/>
              <a:defRPr b="1" sz="3000">
                <a:solidFill>
                  <a:srgbClr val="000000"/>
                </a:solidFill>
                <a:latin typeface="Helvetica Neue"/>
                <a:ea typeface="Helvetica Neue"/>
                <a:cs typeface="Helvetica Neue"/>
                <a:sym typeface="Helvetica Neue"/>
              </a:defRPr>
            </a:pPr>
            <a:r>
              <a:t>Partenariat avec le psychomotricien</a:t>
            </a:r>
          </a:p>
          <a:p>
            <a:pPr marL="467590" indent="-467590">
              <a:lnSpc>
                <a:spcPct val="110000"/>
              </a:lnSpc>
              <a:spcBef>
                <a:spcPts val="3000"/>
              </a:spcBef>
              <a:buFontTx/>
              <a:buChar char="-"/>
              <a:defRPr b="1" sz="3000">
                <a:solidFill>
                  <a:srgbClr val="000000"/>
                </a:solidFill>
                <a:latin typeface="Helvetica Neue"/>
                <a:ea typeface="Helvetica Neue"/>
                <a:cs typeface="Helvetica Neue"/>
                <a:sym typeface="Helvetica Neue"/>
              </a:defRPr>
            </a:pPr>
            <a:r>
              <a:t>Aménager l’environnement :</a:t>
            </a:r>
          </a:p>
          <a:p>
            <a:pPr lvl="1" marL="846857" indent="-389657">
              <a:lnSpc>
                <a:spcPct val="110000"/>
              </a:lnSpc>
              <a:spcBef>
                <a:spcPts val="1500"/>
              </a:spcBef>
              <a:buFontTx/>
              <a:buChar char="-"/>
              <a:defRPr b="1" sz="3000">
                <a:solidFill>
                  <a:srgbClr val="000000"/>
                </a:solidFill>
                <a:latin typeface="Helvetica Neue"/>
                <a:ea typeface="Helvetica Neue"/>
                <a:cs typeface="Helvetica Neue"/>
                <a:sym typeface="Helvetica Neue"/>
              </a:defRPr>
            </a:pPr>
            <a:r>
              <a:t>espace de travail </a:t>
            </a:r>
            <a:r>
              <a:rPr b="0" sz="2400"/>
              <a:t>(lignes rouges, bleues, vertes)</a:t>
            </a:r>
          </a:p>
          <a:p>
            <a:pPr lvl="1" marL="846857" indent="-389657">
              <a:lnSpc>
                <a:spcPct val="110000"/>
              </a:lnSpc>
              <a:spcBef>
                <a:spcPts val="1500"/>
              </a:spcBef>
              <a:buFontTx/>
              <a:buChar char="-"/>
              <a:defRPr b="1" sz="3000">
                <a:solidFill>
                  <a:srgbClr val="000000"/>
                </a:solidFill>
                <a:latin typeface="Helvetica Neue"/>
                <a:ea typeface="Helvetica Neue"/>
                <a:cs typeface="Helvetica Neue"/>
                <a:sym typeface="Helvetica Neue"/>
              </a:defRPr>
            </a:pPr>
            <a:r>
              <a:t>matériel </a:t>
            </a:r>
            <a:r>
              <a:rPr b="0" sz="2400"/>
              <a:t>(stylo, plan incliné,…)</a:t>
            </a:r>
          </a:p>
        </p:txBody>
      </p:sp>
      <p:sp>
        <p:nvSpPr>
          <p:cNvPr id="349" name="Le rôle de l’orthophoniste auprès des enfants « dys »"/>
          <p:cNvSpPr txBox="1"/>
          <p:nvPr>
            <p:ph type="title"/>
          </p:nvPr>
        </p:nvSpPr>
        <p:spPr>
          <a:xfrm>
            <a:off x="215767" y="381000"/>
            <a:ext cx="12573267" cy="682909"/>
          </a:xfrm>
          <a:prstGeom prst="rect">
            <a:avLst/>
          </a:prstGeom>
        </p:spPr>
        <p:txBody>
          <a:bodyPr/>
          <a:lstStyle>
            <a:lvl1pPr algn="ctr" defTabSz="526694">
              <a:defRPr b="1" sz="3800">
                <a:solidFill>
                  <a:srgbClr val="027001"/>
                </a:solidFill>
                <a:latin typeface="Helvetica Neue"/>
                <a:ea typeface="Helvetica Neue"/>
                <a:cs typeface="Helvetica Neue"/>
                <a:sym typeface="Helvetica Neue"/>
              </a:defRPr>
            </a:lvl1pPr>
          </a:lstStyle>
          <a:p>
            <a:pPr/>
            <a:r>
              <a:t>Le rôle de l’orthophoniste auprès des enfants « dys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8"/>
                                        </p:tgtEl>
                                        <p:attrNameLst>
                                          <p:attrName>style.visibility</p:attrName>
                                        </p:attrNameLst>
                                      </p:cBhvr>
                                      <p:to>
                                        <p:strVal val="visible"/>
                                      </p:to>
                                    </p:set>
                                    <p:animEffect filter="wipe(left)" transition="in">
                                      <p:cBhvr>
                                        <p:cTn id="7" dur="15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8"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Conclusions"/>
          <p:cNvSpPr txBox="1"/>
          <p:nvPr>
            <p:ph type="title"/>
          </p:nvPr>
        </p:nvSpPr>
        <p:spPr>
          <a:xfrm>
            <a:off x="596900" y="502688"/>
            <a:ext cx="9169780" cy="924644"/>
          </a:xfrm>
          <a:prstGeom prst="rect">
            <a:avLst/>
          </a:prstGeom>
        </p:spPr>
        <p:txBody>
          <a:bodyPr/>
          <a:lstStyle>
            <a:lvl1pPr>
              <a:defRPr b="1">
                <a:solidFill>
                  <a:srgbClr val="027001"/>
                </a:solidFill>
                <a:latin typeface="Helvetica Neue"/>
                <a:ea typeface="Helvetica Neue"/>
                <a:cs typeface="Helvetica Neue"/>
                <a:sym typeface="Helvetica Neue"/>
              </a:defRPr>
            </a:lvl1pPr>
          </a:lstStyle>
          <a:p>
            <a:pPr/>
            <a:r>
              <a:t>Conclusions</a:t>
            </a:r>
          </a:p>
        </p:txBody>
      </p:sp>
      <p:sp>
        <p:nvSpPr>
          <p:cNvPr id="352" name="Chaque enfant est différent et nécessite un accompagnement individualisé…"/>
          <p:cNvSpPr txBox="1"/>
          <p:nvPr>
            <p:ph type="body" idx="1"/>
          </p:nvPr>
        </p:nvSpPr>
        <p:spPr>
          <a:xfrm>
            <a:off x="596897" y="1841500"/>
            <a:ext cx="10611553" cy="7195068"/>
          </a:xfrm>
          <a:prstGeom prst="rect">
            <a:avLst/>
          </a:prstGeom>
        </p:spPr>
        <p:txBody>
          <a:bodyPr/>
          <a:lstStyle/>
          <a:p>
            <a:pPr marL="467590" indent="-467590">
              <a:lnSpc>
                <a:spcPct val="110000"/>
              </a:lnSpc>
              <a:spcBef>
                <a:spcPts val="2000"/>
              </a:spcBef>
              <a:buFontTx/>
              <a:buChar char="-"/>
              <a:defRPr b="1" sz="3000">
                <a:solidFill>
                  <a:srgbClr val="000000"/>
                </a:solidFill>
                <a:latin typeface="Helvetica Neue"/>
                <a:ea typeface="Helvetica Neue"/>
                <a:cs typeface="Helvetica Neue"/>
                <a:sym typeface="Helvetica Neue"/>
              </a:defRPr>
            </a:pPr>
            <a:r>
              <a:t>Chaque enfant est différent et nécessite un accompagnement individualisé</a:t>
            </a:r>
          </a:p>
          <a:p>
            <a:pPr marL="467590" indent="-467590">
              <a:lnSpc>
                <a:spcPct val="110000"/>
              </a:lnSpc>
              <a:spcBef>
                <a:spcPts val="2000"/>
              </a:spcBef>
              <a:buFontTx/>
              <a:buChar char="-"/>
              <a:defRPr b="1" sz="3000">
                <a:solidFill>
                  <a:srgbClr val="000000"/>
                </a:solidFill>
                <a:latin typeface="Helvetica Neue"/>
                <a:ea typeface="Helvetica Neue"/>
                <a:cs typeface="Helvetica Neue"/>
                <a:sym typeface="Helvetica Neue"/>
              </a:defRPr>
            </a:pPr>
            <a:r>
              <a:t>Le plus important : le partenariat avec les parents </a:t>
            </a:r>
            <a:br/>
            <a:r>
              <a:t>et les différents professionnels pour une prise en charge pluridisciplinaire</a:t>
            </a:r>
          </a:p>
          <a:p>
            <a:pPr marL="467590" indent="-467590">
              <a:lnSpc>
                <a:spcPct val="110000"/>
              </a:lnSpc>
              <a:spcBef>
                <a:spcPts val="2000"/>
              </a:spcBef>
              <a:buFontTx/>
              <a:buChar char="-"/>
              <a:defRPr b="1" sz="3000">
                <a:solidFill>
                  <a:srgbClr val="000000"/>
                </a:solidFill>
                <a:latin typeface="Helvetica Neue"/>
                <a:ea typeface="Helvetica Neue"/>
                <a:cs typeface="Helvetica Neue"/>
                <a:sym typeface="Helvetica Neue"/>
              </a:defRPr>
            </a:pPr>
            <a:r>
              <a:t>Maintenir l’envie face aux apprentissages</a:t>
            </a:r>
          </a:p>
          <a:p>
            <a:pPr marL="467590" indent="-467590">
              <a:lnSpc>
                <a:spcPct val="110000"/>
              </a:lnSpc>
              <a:spcBef>
                <a:spcPts val="2000"/>
              </a:spcBef>
              <a:buFontTx/>
              <a:buChar char="-"/>
              <a:defRPr b="1" sz="3000">
                <a:solidFill>
                  <a:srgbClr val="000000"/>
                </a:solidFill>
                <a:latin typeface="Helvetica Neue"/>
                <a:ea typeface="Helvetica Neue"/>
                <a:cs typeface="Helvetica Neue"/>
                <a:sym typeface="Helvetica Neue"/>
              </a:defRPr>
            </a:pPr>
            <a:r>
              <a:t>Proposer une rééducation ludique et adaptée aux besoins de l’enfant</a:t>
            </a:r>
          </a:p>
          <a:p>
            <a:pPr marL="467590" indent="-467590">
              <a:lnSpc>
                <a:spcPct val="110000"/>
              </a:lnSpc>
              <a:spcBef>
                <a:spcPts val="2000"/>
              </a:spcBef>
              <a:buFontTx/>
              <a:buChar char="-"/>
              <a:defRPr b="1" sz="3000">
                <a:solidFill>
                  <a:srgbClr val="000000"/>
                </a:solidFill>
                <a:latin typeface="Helvetica Neue"/>
                <a:ea typeface="Helvetica Neue"/>
                <a:cs typeface="Helvetica Neue"/>
                <a:sym typeface="Helvetica Neue"/>
              </a:defRPr>
            </a:pPr>
            <a:r>
              <a:t>S’appuyer sur les forces de l’enfant</a:t>
            </a:r>
          </a:p>
          <a:p>
            <a:pPr marL="467590" indent="-467590">
              <a:lnSpc>
                <a:spcPct val="110000"/>
              </a:lnSpc>
              <a:spcBef>
                <a:spcPts val="2000"/>
              </a:spcBef>
              <a:buFontTx/>
              <a:buChar char="-"/>
              <a:defRPr b="1" sz="3000">
                <a:solidFill>
                  <a:srgbClr val="000000"/>
                </a:solidFill>
                <a:latin typeface="Helvetica Neue"/>
                <a:ea typeface="Helvetica Neue"/>
                <a:cs typeface="Helvetica Neue"/>
                <a:sym typeface="Helvetica Neue"/>
              </a:defRPr>
            </a:pPr>
            <a:r>
              <a:t>Proposer des aménagements si nécessaire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2">
                                            <p:bg/>
                                          </p:spTgt>
                                        </p:tgtEl>
                                        <p:attrNameLst>
                                          <p:attrName>style.visibility</p:attrName>
                                        </p:attrNameLst>
                                      </p:cBhvr>
                                      <p:to>
                                        <p:strVal val="visible"/>
                                      </p:to>
                                    </p:set>
                                    <p:animEffect filter="wipe(left)" transition="in">
                                      <p:cBhvr>
                                        <p:cTn id="7" dur="1500"/>
                                        <p:tgtEl>
                                          <p:spTgt spid="35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52">
                                            <p:txEl>
                                              <p:pRg st="0" end="0"/>
                                            </p:txEl>
                                          </p:spTgt>
                                        </p:tgtEl>
                                        <p:attrNameLst>
                                          <p:attrName>style.visibility</p:attrName>
                                        </p:attrNameLst>
                                      </p:cBhvr>
                                      <p:to>
                                        <p:strVal val="visible"/>
                                      </p:to>
                                    </p:set>
                                    <p:animEffect filter="wipe(left)" transition="in">
                                      <p:cBhvr>
                                        <p:cTn id="10" dur="1500"/>
                                        <p:tgtEl>
                                          <p:spTgt spid="352">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52">
                                            <p:txEl>
                                              <p:pRg st="1" end="1"/>
                                            </p:txEl>
                                          </p:spTgt>
                                        </p:tgtEl>
                                        <p:attrNameLst>
                                          <p:attrName>style.visibility</p:attrName>
                                        </p:attrNameLst>
                                      </p:cBhvr>
                                      <p:to>
                                        <p:strVal val="visible"/>
                                      </p:to>
                                    </p:set>
                                    <p:animEffect filter="wipe(left)" transition="in">
                                      <p:cBhvr>
                                        <p:cTn id="14" dur="1500"/>
                                        <p:tgtEl>
                                          <p:spTgt spid="352">
                                            <p:txEl>
                                              <p:pRg st="1" end="1"/>
                                            </p:txEl>
                                          </p:spTgt>
                                        </p:tgtEl>
                                      </p:cBhvr>
                                    </p:animEffect>
                                  </p:childTnLst>
                                </p:cTn>
                              </p:par>
                            </p:childTnLst>
                          </p:cTn>
                        </p:par>
                        <p:par>
                          <p:cTn id="15" fill="hold">
                            <p:stCondLst>
                              <p:cond delay="3000"/>
                            </p:stCondLst>
                            <p:childTnLst>
                              <p:par>
                                <p:cTn id="16" presetClass="entr" nodeType="afterEffect" presetSubtype="8" presetID="22" grpId="1" fill="hold">
                                  <p:stCondLst>
                                    <p:cond delay="0"/>
                                  </p:stCondLst>
                                  <p:iterate type="el" backwards="0">
                                    <p:tmAbs val="0"/>
                                  </p:iterate>
                                  <p:childTnLst>
                                    <p:set>
                                      <p:cBhvr>
                                        <p:cTn id="17" fill="hold"/>
                                        <p:tgtEl>
                                          <p:spTgt spid="352">
                                            <p:txEl>
                                              <p:pRg st="2" end="2"/>
                                            </p:txEl>
                                          </p:spTgt>
                                        </p:tgtEl>
                                        <p:attrNameLst>
                                          <p:attrName>style.visibility</p:attrName>
                                        </p:attrNameLst>
                                      </p:cBhvr>
                                      <p:to>
                                        <p:strVal val="visible"/>
                                      </p:to>
                                    </p:set>
                                    <p:animEffect filter="wipe(left)" transition="in">
                                      <p:cBhvr>
                                        <p:cTn id="18" dur="1500"/>
                                        <p:tgtEl>
                                          <p:spTgt spid="35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352">
                                            <p:txEl>
                                              <p:pRg st="3" end="3"/>
                                            </p:txEl>
                                          </p:spTgt>
                                        </p:tgtEl>
                                        <p:attrNameLst>
                                          <p:attrName>style.visibility</p:attrName>
                                        </p:attrNameLst>
                                      </p:cBhvr>
                                      <p:to>
                                        <p:strVal val="visible"/>
                                      </p:to>
                                    </p:set>
                                    <p:animEffect filter="wipe(left)" transition="in">
                                      <p:cBhvr>
                                        <p:cTn id="23" dur="1500"/>
                                        <p:tgtEl>
                                          <p:spTgt spid="35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1" fill="hold">
                                  <p:stCondLst>
                                    <p:cond delay="0"/>
                                  </p:stCondLst>
                                  <p:iterate type="el" backwards="0">
                                    <p:tmAbs val="0"/>
                                  </p:iterate>
                                  <p:childTnLst>
                                    <p:set>
                                      <p:cBhvr>
                                        <p:cTn id="27" fill="hold"/>
                                        <p:tgtEl>
                                          <p:spTgt spid="352">
                                            <p:txEl>
                                              <p:pRg st="4" end="4"/>
                                            </p:txEl>
                                          </p:spTgt>
                                        </p:tgtEl>
                                        <p:attrNameLst>
                                          <p:attrName>style.visibility</p:attrName>
                                        </p:attrNameLst>
                                      </p:cBhvr>
                                      <p:to>
                                        <p:strVal val="visible"/>
                                      </p:to>
                                    </p:set>
                                    <p:animEffect filter="wipe(left)" transition="in">
                                      <p:cBhvr>
                                        <p:cTn id="28" dur="1500"/>
                                        <p:tgtEl>
                                          <p:spTgt spid="35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1" fill="hold">
                                  <p:stCondLst>
                                    <p:cond delay="0"/>
                                  </p:stCondLst>
                                  <p:iterate type="el" backwards="0">
                                    <p:tmAbs val="0"/>
                                  </p:iterate>
                                  <p:childTnLst>
                                    <p:set>
                                      <p:cBhvr>
                                        <p:cTn id="32" fill="hold"/>
                                        <p:tgtEl>
                                          <p:spTgt spid="352">
                                            <p:txEl>
                                              <p:pRg st="5" end="5"/>
                                            </p:txEl>
                                          </p:spTgt>
                                        </p:tgtEl>
                                        <p:attrNameLst>
                                          <p:attrName>style.visibility</p:attrName>
                                        </p:attrNameLst>
                                      </p:cBhvr>
                                      <p:to>
                                        <p:strVal val="visible"/>
                                      </p:to>
                                    </p:set>
                                    <p:animEffect filter="wipe(left)" transition="in">
                                      <p:cBhvr>
                                        <p:cTn id="33" dur="1500"/>
                                        <p:tgtEl>
                                          <p:spTgt spid="35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354" name="Texte"/>
          <p:cNvSpPr txBox="1"/>
          <p:nvPr/>
        </p:nvSpPr>
        <p:spPr>
          <a:xfrm>
            <a:off x="6297110" y="4291076"/>
            <a:ext cx="410572" cy="1171443"/>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nchor="ctr">
            <a:spAutoFit/>
          </a:bodyPr>
          <a:lstStyle>
            <a:lvl1pPr algn="ctr" defTabSz="650240">
              <a:defRPr sz="7000" u="sng">
                <a:solidFill>
                  <a:srgbClr val="0000FF"/>
                </a:solidFill>
                <a:uFill>
                  <a:solidFill>
                    <a:srgbClr val="0000FF"/>
                  </a:solidFill>
                </a:uFill>
                <a:latin typeface="Trebuchet MS"/>
                <a:ea typeface="Trebuchet MS"/>
                <a:cs typeface="Trebuchet MS"/>
                <a:sym typeface="Trebuchet MS"/>
                <a:hlinkClick r:id="rId3" invalidUrl="" action="" tgtFrame="" tooltip="" history="1" highlightClick="0" endSnd="0"/>
              </a:defRPr>
            </a:lvl1pPr>
          </a:lstStyle>
          <a:p>
            <a:pPr/>
            <a:r>
              <a:rPr>
                <a:hlinkClick r:id="rId3" invalidUrl="" action="" tgtFrame="" tooltip="" history="1" highlightClick="0" endSnd="0"/>
              </a:rPr>
              <a:t> </a:t>
            </a:r>
          </a:p>
        </p:txBody>
      </p:sp>
      <p:pic>
        <p:nvPicPr>
          <p:cNvPr id="355" name="ob_d3f768_logo-sophie.jpg" descr="ob_d3f768_logo-sophie.jpg"/>
          <p:cNvPicPr>
            <a:picLocks noChangeAspect="1"/>
          </p:cNvPicPr>
          <p:nvPr/>
        </p:nvPicPr>
        <p:blipFill>
          <a:blip r:embed="rId4">
            <a:extLst/>
          </a:blip>
          <a:stretch>
            <a:fillRect/>
          </a:stretch>
        </p:blipFill>
        <p:spPr>
          <a:xfrm>
            <a:off x="4132090" y="2742463"/>
            <a:ext cx="4740620" cy="6032135"/>
          </a:xfrm>
          <a:prstGeom prst="rect">
            <a:avLst/>
          </a:prstGeom>
          <a:ln w="12700">
            <a:miter lim="400000"/>
          </a:ln>
        </p:spPr>
      </p:pic>
      <p:pic>
        <p:nvPicPr>
          <p:cNvPr id="356" name="cropped-portesPSB.png" descr="cropped-portesPSB.png"/>
          <p:cNvPicPr>
            <a:picLocks noChangeAspect="1"/>
          </p:cNvPicPr>
          <p:nvPr/>
        </p:nvPicPr>
        <p:blipFill>
          <a:blip r:embed="rId5">
            <a:extLst/>
          </a:blip>
          <a:stretch>
            <a:fillRect/>
          </a:stretch>
        </p:blipFill>
        <p:spPr>
          <a:xfrm>
            <a:off x="12149714" y="8676929"/>
            <a:ext cx="783840" cy="951354"/>
          </a:xfrm>
          <a:prstGeom prst="rect">
            <a:avLst/>
          </a:prstGeom>
          <a:ln w="12700">
            <a:miter lim="400000"/>
          </a:ln>
        </p:spPr>
      </p:pic>
      <p:sp>
        <p:nvSpPr>
          <p:cNvPr id="357" name="la neuropsychologue"/>
          <p:cNvSpPr txBox="1"/>
          <p:nvPr/>
        </p:nvSpPr>
        <p:spPr>
          <a:xfrm>
            <a:off x="406436" y="99718"/>
            <a:ext cx="12191928" cy="21272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ct val="1000000"/>
              </a:lnSpc>
              <a:defRPr sz="10000">
                <a:solidFill>
                  <a:srgbClr val="D6D5D5"/>
                </a:solidFill>
                <a:latin typeface="Noteworthy Bold"/>
                <a:ea typeface="Noteworthy Bold"/>
                <a:cs typeface="Noteworthy Bold"/>
                <a:sym typeface="Noteworthy Bold"/>
              </a:defRPr>
            </a:lvl1pPr>
          </a:lstStyle>
          <a:p>
            <a:pPr/>
            <a:r>
              <a:t>la neuropsychologue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7"/>
                                        </p:tgtEl>
                                        <p:attrNameLst>
                                          <p:attrName>style.visibility</p:attrName>
                                        </p:attrNameLst>
                                      </p:cBhvr>
                                      <p:to>
                                        <p:strVal val="visible"/>
                                      </p:to>
                                    </p:set>
                                    <p:animEffect filter="wipe(left)" transition="in">
                                      <p:cBhvr>
                                        <p:cTn id="7" dur="1000"/>
                                        <p:tgtEl>
                                          <p:spTgt spid="35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9" presetID="15" grpId="2" fill="hold">
                                  <p:stCondLst>
                                    <p:cond delay="0"/>
                                  </p:stCondLst>
                                  <p:iterate type="el" backwards="0">
                                    <p:tmAbs val="0"/>
                                  </p:iterate>
                                  <p:childTnLst>
                                    <p:set>
                                      <p:cBhvr>
                                        <p:cTn id="11" fill="hold"/>
                                        <p:tgtEl>
                                          <p:spTgt spid="355"/>
                                        </p:tgtEl>
                                        <p:attrNameLst>
                                          <p:attrName>style.visibility</p:attrName>
                                        </p:attrNameLst>
                                      </p:cBhvr>
                                      <p:to>
                                        <p:strVal val="visible"/>
                                      </p:to>
                                    </p:set>
                                    <p:anim calcmode="lin" valueType="num">
                                      <p:cBhvr>
                                        <p:cTn id="12" dur="1000" fill="hold"/>
                                        <p:tgtEl>
                                          <p:spTgt spid="355"/>
                                        </p:tgtEl>
                                        <p:attrNameLst>
                                          <p:attrName>ppt_w</p:attrName>
                                        </p:attrNameLst>
                                      </p:cBhvr>
                                      <p:tavLst>
                                        <p:tav tm="0">
                                          <p:val>
                                            <p:fltVal val="0"/>
                                          </p:val>
                                        </p:tav>
                                        <p:tav tm="100000">
                                          <p:val>
                                            <p:strVal val="#ppt_w"/>
                                          </p:val>
                                        </p:tav>
                                      </p:tavLst>
                                    </p:anim>
                                    <p:anim calcmode="lin" valueType="num">
                                      <p:cBhvr>
                                        <p:cTn id="13" dur="1000" fill="hold"/>
                                        <p:tgtEl>
                                          <p:spTgt spid="355"/>
                                        </p:tgtEl>
                                        <p:attrNameLst>
                                          <p:attrName>ppt_h</p:attrName>
                                        </p:attrNameLst>
                                      </p:cBhvr>
                                      <p:tavLst>
                                        <p:tav tm="0">
                                          <p:val>
                                            <p:fltVal val="0"/>
                                          </p:val>
                                        </p:tav>
                                        <p:tav tm="100000">
                                          <p:val>
                                            <p:strVal val="#ppt_h"/>
                                          </p:val>
                                        </p:tav>
                                      </p:tavLst>
                                    </p:anim>
                                    <p:anim calcmode="lin" valueType="num">
                                      <p:cBhvr>
                                        <p:cTn id="14" dur="1000" fill="hold"/>
                                        <p:tgtEl>
                                          <p:spTgt spid="35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55"/>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000"/>
                            </p:stCondLst>
                            <p:childTnLst>
                              <p:par>
                                <p:cTn id="17" presetClass="entr" nodeType="afterEffect" presetSubtype="10" presetID="19" grpId="3" fill="hold">
                                  <p:stCondLst>
                                    <p:cond delay="0"/>
                                  </p:stCondLst>
                                  <p:iterate type="el" backwards="0">
                                    <p:tmAbs val="0"/>
                                  </p:iterate>
                                  <p:childTnLst>
                                    <p:set>
                                      <p:cBhvr>
                                        <p:cTn id="18" fill="hold"/>
                                        <p:tgtEl>
                                          <p:spTgt spid="354"/>
                                        </p:tgtEl>
                                        <p:attrNameLst>
                                          <p:attrName>style.visibility</p:attrName>
                                        </p:attrNameLst>
                                      </p:cBhvr>
                                      <p:to>
                                        <p:strVal val="visible"/>
                                      </p:to>
                                    </p:set>
                                    <p:anim calcmode="lin" valueType="num">
                                      <p:cBhvr>
                                        <p:cTn id="19" dur="4000" fill="hold"/>
                                        <p:tgtEl>
                                          <p:spTgt spid="354"/>
                                        </p:tgtEl>
                                        <p:attrNameLst>
                                          <p:attrName>ppt_w</p:attrName>
                                        </p:attrNameLst>
                                      </p:cBhvr>
                                      <p:tavLst>
                                        <p:tav tm="0" fmla="#ppt_w*sin(2.5*pi*$)">
                                          <p:val>
                                            <p:fltVal val="0"/>
                                          </p:val>
                                        </p:tav>
                                        <p:tav tm="100000">
                                          <p:val>
                                            <p:fltVal val="1"/>
                                          </p:val>
                                        </p:tav>
                                      </p:tavLst>
                                    </p:anim>
                                    <p:anim calcmode="lin" valueType="num">
                                      <p:cBhvr>
                                        <p:cTn id="20" dur="4000" fill="hold"/>
                                        <p:tgtEl>
                                          <p:spTgt spid="3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5" grpId="2"/>
      <p:bldP build="whole" bldLvl="1" animBg="1" rev="0" advAuto="0" spid="357" grpId="1"/>
      <p:bldP build="whole" bldLvl="1" animBg="1" rev="0" advAuto="0" spid="354" grpId="3"/>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361" name="Texte"/>
          <p:cNvSpPr txBox="1"/>
          <p:nvPr/>
        </p:nvSpPr>
        <p:spPr>
          <a:xfrm>
            <a:off x="6297110" y="4291076"/>
            <a:ext cx="410572" cy="1171443"/>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nchor="ctr">
            <a:spAutoFit/>
          </a:bodyPr>
          <a:lstStyle>
            <a:lvl1pPr algn="ctr" defTabSz="650240">
              <a:defRPr sz="7000" u="sng">
                <a:solidFill>
                  <a:srgbClr val="0000FF"/>
                </a:solidFill>
                <a:uFill>
                  <a:solidFill>
                    <a:srgbClr val="0000FF"/>
                  </a:solidFill>
                </a:uFill>
                <a:latin typeface="Trebuchet MS"/>
                <a:ea typeface="Trebuchet MS"/>
                <a:cs typeface="Trebuchet MS"/>
                <a:sym typeface="Trebuchet MS"/>
                <a:hlinkClick r:id="rId3" invalidUrl="" action="" tgtFrame="" tooltip="" history="1" highlightClick="0" endSnd="0"/>
              </a:defRPr>
            </a:lvl1pPr>
          </a:lstStyle>
          <a:p>
            <a:pPr/>
            <a:r>
              <a:rPr>
                <a:hlinkClick r:id="rId3" invalidUrl="" action="" tgtFrame="" tooltip="" history="1" highlightClick="0" endSnd="0"/>
              </a:rPr>
              <a:t> </a:t>
            </a:r>
          </a:p>
        </p:txBody>
      </p:sp>
      <p:pic>
        <p:nvPicPr>
          <p:cNvPr id="362" name="cropped-portesPSB.png" descr="cropped-portesPSB.png"/>
          <p:cNvPicPr>
            <a:picLocks noChangeAspect="1"/>
          </p:cNvPicPr>
          <p:nvPr/>
        </p:nvPicPr>
        <p:blipFill>
          <a:blip r:embed="rId4">
            <a:extLst/>
          </a:blip>
          <a:stretch>
            <a:fillRect/>
          </a:stretch>
        </p:blipFill>
        <p:spPr>
          <a:xfrm>
            <a:off x="12149714" y="8676929"/>
            <a:ext cx="783840" cy="951354"/>
          </a:xfrm>
          <a:prstGeom prst="rect">
            <a:avLst/>
          </a:prstGeom>
          <a:ln w="12700">
            <a:miter lim="400000"/>
          </a:ln>
        </p:spPr>
      </p:pic>
      <p:pic>
        <p:nvPicPr>
          <p:cNvPr id="363" name="Capture d’écran 2018-04-29 à 23.11.37.png" descr="Capture d’écran 2018-04-29 à 23.11.37.png"/>
          <p:cNvPicPr>
            <a:picLocks noChangeAspect="1"/>
          </p:cNvPicPr>
          <p:nvPr/>
        </p:nvPicPr>
        <p:blipFill>
          <a:blip r:embed="rId5">
            <a:extLst/>
          </a:blip>
          <a:stretch>
            <a:fillRect/>
          </a:stretch>
        </p:blipFill>
        <p:spPr>
          <a:xfrm>
            <a:off x="3076200" y="2374086"/>
            <a:ext cx="7530377" cy="5816144"/>
          </a:xfrm>
          <a:prstGeom prst="rect">
            <a:avLst/>
          </a:prstGeom>
          <a:ln w="12700">
            <a:miter lim="400000"/>
          </a:ln>
        </p:spPr>
      </p:pic>
      <p:sp>
        <p:nvSpPr>
          <p:cNvPr id="364" name="la psychomotricienne"/>
          <p:cNvSpPr txBox="1"/>
          <p:nvPr/>
        </p:nvSpPr>
        <p:spPr>
          <a:xfrm>
            <a:off x="164531" y="-85184"/>
            <a:ext cx="12675738" cy="21272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ct val="1000000"/>
              </a:lnSpc>
              <a:defRPr sz="10000">
                <a:solidFill>
                  <a:srgbClr val="D6D5D5"/>
                </a:solidFill>
                <a:latin typeface="Noteworthy Bold"/>
                <a:ea typeface="Noteworthy Bold"/>
                <a:cs typeface="Noteworthy Bold"/>
                <a:sym typeface="Noteworthy Bold"/>
              </a:defRPr>
            </a:lvl1pPr>
          </a:lstStyle>
          <a:p>
            <a:pPr/>
            <a:r>
              <a:t>la psychomotricienne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4"/>
                                        </p:tgtEl>
                                        <p:attrNameLst>
                                          <p:attrName>style.visibility</p:attrName>
                                        </p:attrNameLst>
                                      </p:cBhvr>
                                      <p:to>
                                        <p:strVal val="visible"/>
                                      </p:to>
                                    </p:set>
                                    <p:animEffect filter="wipe(left)" transition="in">
                                      <p:cBhvr>
                                        <p:cTn id="7" dur="700"/>
                                        <p:tgtEl>
                                          <p:spTgt spid="36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0" presetID="3" grpId="2" fill="hold">
                                  <p:stCondLst>
                                    <p:cond delay="0"/>
                                  </p:stCondLst>
                                  <p:iterate type="el" backwards="0">
                                    <p:tmAbs val="0"/>
                                  </p:iterate>
                                  <p:childTnLst>
                                    <p:set>
                                      <p:cBhvr>
                                        <p:cTn id="11" fill="hold"/>
                                        <p:tgtEl>
                                          <p:spTgt spid="363"/>
                                        </p:tgtEl>
                                        <p:attrNameLst>
                                          <p:attrName>style.visibility</p:attrName>
                                        </p:attrNameLst>
                                      </p:cBhvr>
                                      <p:to>
                                        <p:strVal val="visible"/>
                                      </p:to>
                                    </p:set>
                                    <p:animEffect filter="blinds(horizontal)" transition="in">
                                      <p:cBhvr>
                                        <p:cTn id="12" dur="900"/>
                                        <p:tgtEl>
                                          <p:spTgt spid="363"/>
                                        </p:tgtEl>
                                      </p:cBhvr>
                                    </p:animEffect>
                                  </p:childTnLst>
                                </p:cTn>
                              </p:par>
                            </p:childTnLst>
                          </p:cTn>
                        </p:par>
                        <p:par>
                          <p:cTn id="13" fill="hold">
                            <p:stCondLst>
                              <p:cond delay="900"/>
                            </p:stCondLst>
                            <p:childTnLst>
                              <p:par>
                                <p:cTn id="14" presetClass="entr" nodeType="afterEffect" presetSubtype="10" presetID="19" grpId="3" fill="hold">
                                  <p:stCondLst>
                                    <p:cond delay="0"/>
                                  </p:stCondLst>
                                  <p:iterate type="el" backwards="0">
                                    <p:tmAbs val="0"/>
                                  </p:iterate>
                                  <p:childTnLst>
                                    <p:set>
                                      <p:cBhvr>
                                        <p:cTn id="15" fill="hold"/>
                                        <p:tgtEl>
                                          <p:spTgt spid="361"/>
                                        </p:tgtEl>
                                        <p:attrNameLst>
                                          <p:attrName>style.visibility</p:attrName>
                                        </p:attrNameLst>
                                      </p:cBhvr>
                                      <p:to>
                                        <p:strVal val="visible"/>
                                      </p:to>
                                    </p:set>
                                    <p:anim calcmode="lin" valueType="num">
                                      <p:cBhvr>
                                        <p:cTn id="16" dur="4000" fill="hold"/>
                                        <p:tgtEl>
                                          <p:spTgt spid="361"/>
                                        </p:tgtEl>
                                        <p:attrNameLst>
                                          <p:attrName>ppt_w</p:attrName>
                                        </p:attrNameLst>
                                      </p:cBhvr>
                                      <p:tavLst>
                                        <p:tav tm="0" fmla="#ppt_w*sin(2.5*pi*$)">
                                          <p:val>
                                            <p:fltVal val="0"/>
                                          </p:val>
                                        </p:tav>
                                        <p:tav tm="100000">
                                          <p:val>
                                            <p:fltVal val="1"/>
                                          </p:val>
                                        </p:tav>
                                      </p:tavLst>
                                    </p:anim>
                                    <p:anim calcmode="lin" valueType="num">
                                      <p:cBhvr>
                                        <p:cTn id="17" dur="4000" fill="hold"/>
                                        <p:tgtEl>
                                          <p:spTgt spid="3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1" grpId="3"/>
      <p:bldP build="whole" bldLvl="1" animBg="1" rev="0" advAuto="0" spid="363" grpId="2"/>
      <p:bldP build="whole" bldLvl="1" animBg="1" rev="0" advAuto="0" spid="364"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368" name="Texte"/>
          <p:cNvSpPr txBox="1"/>
          <p:nvPr/>
        </p:nvSpPr>
        <p:spPr>
          <a:xfrm>
            <a:off x="6297110" y="4291076"/>
            <a:ext cx="410572" cy="1171443"/>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nchor="ctr">
            <a:spAutoFit/>
          </a:bodyPr>
          <a:lstStyle>
            <a:lvl1pPr algn="ctr" defTabSz="650240">
              <a:defRPr sz="7000" u="sng">
                <a:solidFill>
                  <a:srgbClr val="0000FF"/>
                </a:solidFill>
                <a:uFill>
                  <a:solidFill>
                    <a:srgbClr val="0000FF"/>
                  </a:solidFill>
                </a:uFill>
                <a:latin typeface="Trebuchet MS"/>
                <a:ea typeface="Trebuchet MS"/>
                <a:cs typeface="Trebuchet MS"/>
                <a:sym typeface="Trebuchet MS"/>
                <a:hlinkClick r:id="rId3" invalidUrl="" action="" tgtFrame="" tooltip="" history="1" highlightClick="0" endSnd="0"/>
              </a:defRPr>
            </a:lvl1pPr>
          </a:lstStyle>
          <a:p>
            <a:pPr/>
            <a:r>
              <a:rPr>
                <a:hlinkClick r:id="rId3" invalidUrl="" action="" tgtFrame="" tooltip="" history="1" highlightClick="0" endSnd="0"/>
              </a:rPr>
              <a:t> </a:t>
            </a:r>
          </a:p>
        </p:txBody>
      </p:sp>
      <p:pic>
        <p:nvPicPr>
          <p:cNvPr id="369" name="7826f5a1cd908ad3ba0a718954d65523.jpg" descr="7826f5a1cd908ad3ba0a718954d65523.jpg"/>
          <p:cNvPicPr>
            <a:picLocks noChangeAspect="1"/>
          </p:cNvPicPr>
          <p:nvPr/>
        </p:nvPicPr>
        <p:blipFill>
          <a:blip r:embed="rId4">
            <a:extLst/>
          </a:blip>
          <a:stretch>
            <a:fillRect/>
          </a:stretch>
        </p:blipFill>
        <p:spPr>
          <a:xfrm>
            <a:off x="3804753" y="2372961"/>
            <a:ext cx="5395294" cy="6726131"/>
          </a:xfrm>
          <a:prstGeom prst="rect">
            <a:avLst/>
          </a:prstGeom>
          <a:ln w="12700">
            <a:miter lim="400000"/>
          </a:ln>
        </p:spPr>
      </p:pic>
      <p:pic>
        <p:nvPicPr>
          <p:cNvPr id="370" name="cropped-portesPSB.png" descr="cropped-portesPSB.png"/>
          <p:cNvPicPr>
            <a:picLocks noChangeAspect="1"/>
          </p:cNvPicPr>
          <p:nvPr/>
        </p:nvPicPr>
        <p:blipFill>
          <a:blip r:embed="rId5">
            <a:extLst/>
          </a:blip>
          <a:stretch>
            <a:fillRect/>
          </a:stretch>
        </p:blipFill>
        <p:spPr>
          <a:xfrm>
            <a:off x="12149714" y="8676929"/>
            <a:ext cx="783840" cy="951354"/>
          </a:xfrm>
          <a:prstGeom prst="rect">
            <a:avLst/>
          </a:prstGeom>
          <a:ln w="12700">
            <a:miter lim="400000"/>
          </a:ln>
        </p:spPr>
      </p:pic>
      <p:sp>
        <p:nvSpPr>
          <p:cNvPr id="371" name="l’ergothérapeute"/>
          <p:cNvSpPr txBox="1"/>
          <p:nvPr/>
        </p:nvSpPr>
        <p:spPr>
          <a:xfrm>
            <a:off x="318383" y="22676"/>
            <a:ext cx="12191928" cy="21272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ct val="1000000"/>
              </a:lnSpc>
              <a:defRPr sz="10000">
                <a:solidFill>
                  <a:srgbClr val="D6D5D5"/>
                </a:solidFill>
                <a:latin typeface="Noteworthy Bold"/>
                <a:ea typeface="Noteworthy Bold"/>
                <a:cs typeface="Noteworthy Bold"/>
                <a:sym typeface="Noteworthy Bold"/>
              </a:defRPr>
            </a:lvl1pPr>
          </a:lstStyle>
          <a:p>
            <a:pPr/>
            <a:r>
              <a:t>l’ergothérapeute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1"/>
                                        </p:tgtEl>
                                        <p:attrNameLst>
                                          <p:attrName>style.visibility</p:attrName>
                                        </p:attrNameLst>
                                      </p:cBhvr>
                                      <p:to>
                                        <p:strVal val="visible"/>
                                      </p:to>
                                    </p:set>
                                    <p:animEffect filter="wipe(left)" transition="in">
                                      <p:cBhvr>
                                        <p:cTn id="7" dur="700"/>
                                        <p:tgtEl>
                                          <p:spTgt spid="37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9" presetID="15" grpId="2" fill="hold">
                                  <p:stCondLst>
                                    <p:cond delay="0"/>
                                  </p:stCondLst>
                                  <p:iterate type="el" backwards="0">
                                    <p:tmAbs val="0"/>
                                  </p:iterate>
                                  <p:childTnLst>
                                    <p:set>
                                      <p:cBhvr>
                                        <p:cTn id="11" fill="hold"/>
                                        <p:tgtEl>
                                          <p:spTgt spid="369"/>
                                        </p:tgtEl>
                                        <p:attrNameLst>
                                          <p:attrName>style.visibility</p:attrName>
                                        </p:attrNameLst>
                                      </p:cBhvr>
                                      <p:to>
                                        <p:strVal val="visible"/>
                                      </p:to>
                                    </p:set>
                                    <p:anim calcmode="lin" valueType="num">
                                      <p:cBhvr>
                                        <p:cTn id="12" dur="900" fill="hold"/>
                                        <p:tgtEl>
                                          <p:spTgt spid="369"/>
                                        </p:tgtEl>
                                        <p:attrNameLst>
                                          <p:attrName>ppt_w</p:attrName>
                                        </p:attrNameLst>
                                      </p:cBhvr>
                                      <p:tavLst>
                                        <p:tav tm="0">
                                          <p:val>
                                            <p:fltVal val="0"/>
                                          </p:val>
                                        </p:tav>
                                        <p:tav tm="100000">
                                          <p:val>
                                            <p:strVal val="#ppt_w"/>
                                          </p:val>
                                        </p:tav>
                                      </p:tavLst>
                                    </p:anim>
                                    <p:anim calcmode="lin" valueType="num">
                                      <p:cBhvr>
                                        <p:cTn id="13" dur="900" fill="hold"/>
                                        <p:tgtEl>
                                          <p:spTgt spid="369"/>
                                        </p:tgtEl>
                                        <p:attrNameLst>
                                          <p:attrName>ppt_h</p:attrName>
                                        </p:attrNameLst>
                                      </p:cBhvr>
                                      <p:tavLst>
                                        <p:tav tm="0">
                                          <p:val>
                                            <p:fltVal val="0"/>
                                          </p:val>
                                        </p:tav>
                                        <p:tav tm="100000">
                                          <p:val>
                                            <p:strVal val="#ppt_h"/>
                                          </p:val>
                                        </p:tav>
                                      </p:tavLst>
                                    </p:anim>
                                    <p:anim calcmode="lin" valueType="num">
                                      <p:cBhvr>
                                        <p:cTn id="14" dur="900" fill="hold"/>
                                        <p:tgtEl>
                                          <p:spTgt spid="369"/>
                                        </p:tgtEl>
                                        <p:attrNameLst>
                                          <p:attrName>ppt_x</p:attrName>
                                        </p:attrNameLst>
                                      </p:cBhvr>
                                      <p:tavLst>
                                        <p:tav tm="0" fmla="#ppt_x+(cos(-2*pi*(1-$))*-#ppt_x-sin(-2*pi*(1-$))*(1-#ppt_y))*(1-$)">
                                          <p:val>
                                            <p:fltVal val="0"/>
                                          </p:val>
                                        </p:tav>
                                        <p:tav tm="100000">
                                          <p:val>
                                            <p:fltVal val="1"/>
                                          </p:val>
                                        </p:tav>
                                      </p:tavLst>
                                    </p:anim>
                                    <p:anim calcmode="lin" valueType="num">
                                      <p:cBhvr>
                                        <p:cTn id="15" dur="900" fill="hold"/>
                                        <p:tgtEl>
                                          <p:spTgt spid="369"/>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900"/>
                            </p:stCondLst>
                            <p:childTnLst>
                              <p:par>
                                <p:cTn id="17" presetClass="entr" nodeType="afterEffect" presetSubtype="10" presetID="19" grpId="3" fill="hold">
                                  <p:stCondLst>
                                    <p:cond delay="0"/>
                                  </p:stCondLst>
                                  <p:iterate type="el" backwards="0">
                                    <p:tmAbs val="0"/>
                                  </p:iterate>
                                  <p:childTnLst>
                                    <p:set>
                                      <p:cBhvr>
                                        <p:cTn id="18" fill="hold"/>
                                        <p:tgtEl>
                                          <p:spTgt spid="368"/>
                                        </p:tgtEl>
                                        <p:attrNameLst>
                                          <p:attrName>style.visibility</p:attrName>
                                        </p:attrNameLst>
                                      </p:cBhvr>
                                      <p:to>
                                        <p:strVal val="visible"/>
                                      </p:to>
                                    </p:set>
                                    <p:anim calcmode="lin" valueType="num">
                                      <p:cBhvr>
                                        <p:cTn id="19" dur="4000" fill="hold"/>
                                        <p:tgtEl>
                                          <p:spTgt spid="368"/>
                                        </p:tgtEl>
                                        <p:attrNameLst>
                                          <p:attrName>ppt_w</p:attrName>
                                        </p:attrNameLst>
                                      </p:cBhvr>
                                      <p:tavLst>
                                        <p:tav tm="0" fmla="#ppt_w*sin(2.5*pi*$)">
                                          <p:val>
                                            <p:fltVal val="0"/>
                                          </p:val>
                                        </p:tav>
                                        <p:tav tm="100000">
                                          <p:val>
                                            <p:fltVal val="1"/>
                                          </p:val>
                                        </p:tav>
                                      </p:tavLst>
                                    </p:anim>
                                    <p:anim calcmode="lin" valueType="num">
                                      <p:cBhvr>
                                        <p:cTn id="20" dur="4000" fill="hold"/>
                                        <p:tgtEl>
                                          <p:spTgt spid="3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8" grpId="3"/>
      <p:bldP build="whole" bldLvl="1" animBg="1" rev="0" advAuto="0" spid="371" grpId="1"/>
      <p:bldP build="whole" bldLvl="1" animBg="1" rev="0" advAuto="0" spid="369" grpId="2"/>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pic>
        <p:nvPicPr>
          <p:cNvPr id="375" name="affiche dys modifie e.jpg" descr="affiche dys modifie e.jpg"/>
          <p:cNvPicPr>
            <a:picLocks noChangeAspect="1"/>
          </p:cNvPicPr>
          <p:nvPr/>
        </p:nvPicPr>
        <p:blipFill>
          <a:blip r:embed="rId3">
            <a:extLst/>
          </a:blip>
          <a:stretch>
            <a:fillRect/>
          </a:stretch>
        </p:blipFill>
        <p:spPr>
          <a:xfrm>
            <a:off x="3194873" y="198253"/>
            <a:ext cx="6615053" cy="9357094"/>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379" name="DYS ?"/>
          <p:cNvSpPr txBox="1"/>
          <p:nvPr/>
        </p:nvSpPr>
        <p:spPr>
          <a:xfrm>
            <a:off x="952500" y="889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584200">
              <a:defRPr sz="10000">
                <a:solidFill>
                  <a:srgbClr val="FFFFFF"/>
                </a:solidFill>
                <a:latin typeface="Futura Bold"/>
                <a:ea typeface="Futura Bold"/>
                <a:cs typeface="Futura Bold"/>
                <a:sym typeface="Futura Bold"/>
              </a:defRPr>
            </a:lvl1pPr>
          </a:lstStyle>
          <a:p>
            <a:pPr/>
            <a:r>
              <a:t>DYS ?</a:t>
            </a:r>
          </a:p>
        </p:txBody>
      </p:sp>
      <p:sp>
        <p:nvSpPr>
          <p:cNvPr id="380" name="Comment aider ?"/>
          <p:cNvSpPr txBox="1"/>
          <p:nvPr/>
        </p:nvSpPr>
        <p:spPr>
          <a:xfrm>
            <a:off x="1488540" y="2882899"/>
            <a:ext cx="10357392" cy="9513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marL="316087" indent="-316087" defTabSz="584200">
              <a:spcBef>
                <a:spcPts val="4200"/>
              </a:spcBef>
              <a:buClr>
                <a:srgbClr val="FE8637"/>
              </a:buClr>
              <a:buSzPct val="145000"/>
              <a:buChar char="•"/>
              <a:defRPr b="1" sz="5000">
                <a:solidFill>
                  <a:srgbClr val="FFFFFF"/>
                </a:solidFill>
                <a:latin typeface="Helvetica Neue"/>
                <a:ea typeface="Helvetica Neue"/>
                <a:cs typeface="Helvetica Neue"/>
                <a:sym typeface="Helvetica Neue"/>
              </a:defRPr>
            </a:lvl1pPr>
          </a:lstStyle>
          <a:p>
            <a:pPr/>
            <a:r>
              <a:t>Comment aider ?</a:t>
            </a:r>
          </a:p>
        </p:txBody>
      </p:sp>
      <p:pic>
        <p:nvPicPr>
          <p:cNvPr id="381" name="cropped-portesPSB.png" descr="cropped-portesPSB.png"/>
          <p:cNvPicPr>
            <a:picLocks noChangeAspect="1"/>
          </p:cNvPicPr>
          <p:nvPr/>
        </p:nvPicPr>
        <p:blipFill>
          <a:blip r:embed="rId3">
            <a:extLst/>
          </a:blip>
          <a:stretch>
            <a:fillRect/>
          </a:stretch>
        </p:blipFill>
        <p:spPr>
          <a:xfrm>
            <a:off x="12149714" y="8676929"/>
            <a:ext cx="783840" cy="951354"/>
          </a:xfrm>
          <a:prstGeom prst="rect">
            <a:avLst/>
          </a:prstGeom>
          <a:ln w="12700">
            <a:miter lim="400000"/>
          </a:ln>
        </p:spPr>
      </p:pic>
      <p:sp>
        <p:nvSpPr>
          <p:cNvPr id="382" name="Présentation de l’association DFD 40"/>
          <p:cNvSpPr txBox="1"/>
          <p:nvPr/>
        </p:nvSpPr>
        <p:spPr>
          <a:xfrm>
            <a:off x="1845123" y="3813392"/>
            <a:ext cx="8197089"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4200"/>
              </a:spcBef>
              <a:defRPr sz="4000">
                <a:solidFill>
                  <a:srgbClr val="56C1FF"/>
                </a:solidFill>
                <a:latin typeface="Helvetica Neue Light"/>
                <a:ea typeface="Helvetica Neue Light"/>
                <a:cs typeface="Helvetica Neue Light"/>
                <a:sym typeface="Helvetica Neue Light"/>
              </a:defRPr>
            </a:lvl1pPr>
          </a:lstStyle>
          <a:p>
            <a:pPr/>
            <a:r>
              <a:t>Présentation de l’association DFD 40</a:t>
            </a:r>
          </a:p>
        </p:txBody>
      </p:sp>
      <p:pic>
        <p:nvPicPr>
          <p:cNvPr id="383" name="Capture d’écran 2018-04-29 à 16.03.56.png" descr="Capture d’écran 2018-04-29 à 16.03.56.png"/>
          <p:cNvPicPr>
            <a:picLocks noChangeAspect="1"/>
          </p:cNvPicPr>
          <p:nvPr/>
        </p:nvPicPr>
        <p:blipFill>
          <a:blip r:embed="rId4">
            <a:extLst/>
          </a:blip>
          <a:stretch>
            <a:fillRect/>
          </a:stretch>
        </p:blipFill>
        <p:spPr>
          <a:xfrm>
            <a:off x="2011097" y="4888369"/>
            <a:ext cx="5111773" cy="441592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80"/>
                                        </p:tgtEl>
                                        <p:attrNameLst>
                                          <p:attrName>style.visibility</p:attrName>
                                        </p:attrNameLst>
                                      </p:cBhvr>
                                      <p:to>
                                        <p:strVal val="visible"/>
                                      </p:to>
                                    </p:set>
                                    <p:anim calcmode="lin" valueType="num">
                                      <p:cBhvr>
                                        <p:cTn id="7" dur="1500" fill="hold"/>
                                        <p:tgtEl>
                                          <p:spTgt spid="380"/>
                                        </p:tgtEl>
                                        <p:attrNameLst>
                                          <p:attrName>ppt_x</p:attrName>
                                        </p:attrNameLst>
                                      </p:cBhvr>
                                      <p:tavLst>
                                        <p:tav tm="0">
                                          <p:val>
                                            <p:strVal val="0-#ppt_w/2"/>
                                          </p:val>
                                        </p:tav>
                                        <p:tav tm="100000">
                                          <p:val>
                                            <p:strVal val="#ppt_x"/>
                                          </p:val>
                                        </p:tav>
                                      </p:tavLst>
                                    </p:anim>
                                    <p:anim calcmode="lin" valueType="num">
                                      <p:cBhvr>
                                        <p:cTn id="8" dur="1500" fill="hold"/>
                                        <p:tgtEl>
                                          <p:spTgt spid="3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382"/>
                                        </p:tgtEl>
                                        <p:attrNameLst>
                                          <p:attrName>style.visibility</p:attrName>
                                        </p:attrNameLst>
                                      </p:cBhvr>
                                      <p:to>
                                        <p:strVal val="visible"/>
                                      </p:to>
                                    </p:set>
                                    <p:animEffect filter="wipe(left)" transition="in">
                                      <p:cBhvr>
                                        <p:cTn id="13" dur="1000"/>
                                        <p:tgtEl>
                                          <p:spTgt spid="382"/>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2" grpId="3" fill="hold">
                                  <p:stCondLst>
                                    <p:cond delay="0"/>
                                  </p:stCondLst>
                                  <p:iterate type="el" backwards="0">
                                    <p:tmAbs val="0"/>
                                  </p:iterate>
                                  <p:childTnLst>
                                    <p:set>
                                      <p:cBhvr>
                                        <p:cTn id="17" fill="hold"/>
                                        <p:tgtEl>
                                          <p:spTgt spid="383"/>
                                        </p:tgtEl>
                                        <p:attrNameLst>
                                          <p:attrName>style.visibility</p:attrName>
                                        </p:attrNameLst>
                                      </p:cBhvr>
                                      <p:to>
                                        <p:strVal val="visible"/>
                                      </p:to>
                                    </p:set>
                                    <p:animEffect filter="wipe(left)" transition="in">
                                      <p:cBhvr>
                                        <p:cTn id="18" dur="5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2" grpId="2"/>
      <p:bldP build="whole" bldLvl="1" animBg="1" rev="0" advAuto="0" spid="380" grpId="1"/>
      <p:bldP build="whole" bldLvl="1" animBg="1" rev="0" advAuto="0" spid="383" grpId="3"/>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Titre 1"/>
          <p:cNvSpPr txBox="1"/>
          <p:nvPr>
            <p:ph type="title"/>
          </p:nvPr>
        </p:nvSpPr>
        <p:spPr>
          <a:xfrm>
            <a:off x="562539" y="6822616"/>
            <a:ext cx="11982133" cy="2662698"/>
          </a:xfrm>
          <a:prstGeom prst="rect">
            <a:avLst/>
          </a:prstGeom>
          <a:ln w="25400">
            <a:solidFill>
              <a:srgbClr val="996632"/>
            </a:solidFill>
            <a:round/>
          </a:ln>
        </p:spPr>
        <p:txBody>
          <a:bodyPr/>
          <a:lstStyle>
            <a:lvl1pPr>
              <a:defRPr b="1">
                <a:solidFill>
                  <a:srgbClr val="CB351B"/>
                </a:solidFill>
              </a:defRPr>
            </a:lvl1pPr>
          </a:lstStyle>
          <a:p>
            <a:pPr/>
            <a:r>
              <a:t>DYSPRAXIE FRANCE DYS 40</a:t>
            </a:r>
          </a:p>
        </p:txBody>
      </p:sp>
      <p:sp>
        <p:nvSpPr>
          <p:cNvPr id="388" name="Rectangle 11"/>
          <p:cNvSpPr/>
          <p:nvPr/>
        </p:nvSpPr>
        <p:spPr>
          <a:xfrm>
            <a:off x="-1" y="-2"/>
            <a:ext cx="13004802" cy="1599639"/>
          </a:xfrm>
          <a:prstGeom prst="rect">
            <a:avLst/>
          </a:prstGeom>
          <a:solidFill>
            <a:srgbClr val="0099CD"/>
          </a:solidFill>
          <a:ln w="12700">
            <a:miter lim="400000"/>
          </a:ln>
        </p:spPr>
        <p:txBody>
          <a:bodyPr lIns="50800" tIns="50800" rIns="50800" bIns="50800" anchor="ctr"/>
          <a:lstStyle/>
          <a:p>
            <a:pPr algn="ctr" defTabSz="1300480">
              <a:defRPr sz="2400">
                <a:solidFill>
                  <a:srgbClr val="FFFFFF"/>
                </a:solidFill>
                <a:latin typeface="Calibri"/>
                <a:ea typeface="Calibri"/>
                <a:cs typeface="Calibri"/>
                <a:sym typeface="Calibri"/>
              </a:defRPr>
            </a:pPr>
          </a:p>
        </p:txBody>
      </p:sp>
      <p:pic>
        <p:nvPicPr>
          <p:cNvPr id="389" name="Picture 2" descr="Picture 2"/>
          <p:cNvPicPr>
            <a:picLocks noChangeAspect="1"/>
          </p:cNvPicPr>
          <p:nvPr/>
        </p:nvPicPr>
        <p:blipFill>
          <a:blip r:embed="rId2">
            <a:extLst/>
          </a:blip>
          <a:stretch>
            <a:fillRect/>
          </a:stretch>
        </p:blipFill>
        <p:spPr>
          <a:xfrm>
            <a:off x="11520558" y="8051551"/>
            <a:ext cx="995704" cy="1406683"/>
          </a:xfrm>
          <a:prstGeom prst="rect">
            <a:avLst/>
          </a:prstGeom>
          <a:ln w="12700">
            <a:miter lim="400000"/>
          </a:ln>
        </p:spPr>
      </p:pic>
      <p:grpSp>
        <p:nvGrpSpPr>
          <p:cNvPr id="392" name="Picture 5"/>
          <p:cNvGrpSpPr/>
          <p:nvPr/>
        </p:nvGrpSpPr>
        <p:grpSpPr>
          <a:xfrm>
            <a:off x="1605896" y="677932"/>
            <a:ext cx="9793010" cy="6560130"/>
            <a:chOff x="0" y="0"/>
            <a:chExt cx="9793009" cy="6560129"/>
          </a:xfrm>
        </p:grpSpPr>
        <p:sp>
          <p:nvSpPr>
            <p:cNvPr id="390" name="Rectangle"/>
            <p:cNvSpPr/>
            <p:nvPr/>
          </p:nvSpPr>
          <p:spPr>
            <a:xfrm>
              <a:off x="-1" y="-1"/>
              <a:ext cx="9793010" cy="6560130"/>
            </a:xfrm>
            <a:prstGeom prst="rect">
              <a:avLst/>
            </a:prstGeom>
            <a:solidFill>
              <a:srgbClr val="EDEDED"/>
            </a:solidFill>
            <a:ln w="12700" cap="flat">
              <a:noFill/>
              <a:miter lim="400000"/>
            </a:ln>
            <a:effectLst/>
          </p:spPr>
          <p:txBody>
            <a:bodyPr wrap="square" lIns="50800" tIns="50800" rIns="50800" bIns="50800" numCol="1" anchor="ctr">
              <a:noAutofit/>
            </a:bodyPr>
            <a:lstStyle/>
            <a:p>
              <a:pPr defTabSz="1300480">
                <a:defRPr sz="2400">
                  <a:latin typeface="Calibri"/>
                  <a:ea typeface="Calibri"/>
                  <a:cs typeface="Calibri"/>
                  <a:sym typeface="Calibri"/>
                </a:defRPr>
              </a:pPr>
            </a:p>
          </p:txBody>
        </p:sp>
        <p:pic>
          <p:nvPicPr>
            <p:cNvPr id="391" name="image2.jpeg" descr="image2.jpeg"/>
            <p:cNvPicPr>
              <a:picLocks noChangeAspect="1"/>
            </p:cNvPicPr>
            <p:nvPr/>
          </p:nvPicPr>
          <p:blipFill>
            <a:blip r:embed="rId3">
              <a:extLst/>
            </a:blip>
            <a:stretch>
              <a:fillRect/>
            </a:stretch>
          </p:blipFill>
          <p:spPr>
            <a:xfrm>
              <a:off x="-1" y="-1"/>
              <a:ext cx="9793010" cy="6560130"/>
            </a:xfrm>
            <a:prstGeom prst="rect">
              <a:avLst/>
            </a:prstGeom>
            <a:ln w="114300" cap="sq">
              <a:solidFill>
                <a:srgbClr val="FFFFFF"/>
              </a:solidFill>
              <a:prstDash val="solid"/>
              <a:miter lim="800000"/>
            </a:ln>
            <a:effectLst>
              <a:outerShdw sx="100000" sy="100000" kx="0" ky="0" algn="b" rotWithShape="0" blurRad="63500" dist="25400" dir="5400000">
                <a:srgbClr val="000000">
                  <a:alpha val="40000"/>
                </a:srgbClr>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push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237" name="De quoi parle-t-on au juste ? Expertise du Centre des Troubles des Apprentissages  des Landes (CTAL)…"/>
          <p:cNvSpPr txBox="1"/>
          <p:nvPr>
            <p:ph type="body" idx="4294967295"/>
          </p:nvPr>
        </p:nvSpPr>
        <p:spPr>
          <a:xfrm>
            <a:off x="838265" y="355177"/>
            <a:ext cx="11592694" cy="9043246"/>
          </a:xfrm>
          <a:prstGeom prst="rect">
            <a:avLst/>
          </a:prstGeom>
        </p:spPr>
        <p:txBody>
          <a:bodyPr anchor="t"/>
          <a:lstStyle/>
          <a:p>
            <a:pPr>
              <a:lnSpc>
                <a:spcPct val="90000"/>
              </a:lnSpc>
              <a:spcBef>
                <a:spcPts val="1500"/>
              </a:spcBef>
              <a:buClr>
                <a:srgbClr val="FE8637"/>
              </a:buClr>
              <a:defRPr b="1" sz="4500">
                <a:solidFill>
                  <a:srgbClr val="FFFFFF"/>
                </a:solidFill>
              </a:defRPr>
            </a:pPr>
            <a:r>
              <a:t>De quoi parle-t-on au juste ?</a:t>
            </a:r>
            <a:br/>
            <a:r>
              <a:rPr b="0" sz="3200">
                <a:solidFill>
                  <a:srgbClr val="56C1FF"/>
                </a:solidFill>
              </a:rPr>
              <a:t>Expertise du Centre des Troubles des Apprentissages </a:t>
            </a:r>
            <a:br>
              <a:rPr b="0" sz="3200">
                <a:solidFill>
                  <a:srgbClr val="56C1FF"/>
                </a:solidFill>
              </a:rPr>
            </a:br>
            <a:r>
              <a:rPr b="0" sz="3200">
                <a:solidFill>
                  <a:srgbClr val="56C1FF"/>
                </a:solidFill>
              </a:rPr>
              <a:t>des Landes (</a:t>
            </a:r>
            <a:r>
              <a:rPr b="0" sz="3200" u="sng">
                <a:solidFill>
                  <a:srgbClr val="0000FF"/>
                </a:solidFill>
                <a:uFill>
                  <a:solidFill>
                    <a:srgbClr val="0000FF"/>
                  </a:solidFill>
                </a:uFill>
                <a:hlinkClick r:id="rId2" invalidUrl="" action="" tgtFrame="" tooltip="" history="1" highlightClick="0" endSnd="0"/>
              </a:rPr>
              <a:t>CTAL</a:t>
            </a:r>
            <a:r>
              <a:rPr b="0" sz="3200">
                <a:solidFill>
                  <a:srgbClr val="56C1FF"/>
                </a:solidFill>
              </a:rPr>
              <a:t>)</a:t>
            </a:r>
            <a:endParaRPr sz="4000">
              <a:solidFill>
                <a:srgbClr val="56C1FF"/>
              </a:solidFill>
            </a:endParaRPr>
          </a:p>
          <a:p>
            <a:pPr>
              <a:lnSpc>
                <a:spcPct val="90000"/>
              </a:lnSpc>
              <a:spcBef>
                <a:spcPts val="1500"/>
              </a:spcBef>
              <a:buClr>
                <a:srgbClr val="FE8637"/>
              </a:buClr>
              <a:defRPr b="1" sz="4500">
                <a:solidFill>
                  <a:srgbClr val="FFFFFF"/>
                </a:solidFill>
              </a:defRPr>
            </a:pPr>
            <a:r>
              <a:t>Des exemples ?</a:t>
            </a:r>
            <a:br/>
            <a:r>
              <a:rPr b="0" sz="3200">
                <a:solidFill>
                  <a:srgbClr val="56C1FF"/>
                </a:solidFill>
              </a:rPr>
              <a:t>Témoignages de parents et d’enfants</a:t>
            </a:r>
            <a:endParaRPr>
              <a:solidFill>
                <a:srgbClr val="56C1FF"/>
              </a:solidFill>
            </a:endParaRPr>
          </a:p>
          <a:p>
            <a:pPr>
              <a:lnSpc>
                <a:spcPct val="90000"/>
              </a:lnSpc>
              <a:spcBef>
                <a:spcPts val="1500"/>
              </a:spcBef>
              <a:buClr>
                <a:srgbClr val="FE8637"/>
              </a:buClr>
              <a:defRPr b="1" sz="4500">
                <a:solidFill>
                  <a:srgbClr val="FFFFFF"/>
                </a:solidFill>
              </a:defRPr>
            </a:pPr>
            <a:r>
              <a:t>Comment s’en rendre compte ?</a:t>
            </a:r>
            <a:br/>
            <a:r>
              <a:rPr b="0" sz="3200">
                <a:solidFill>
                  <a:srgbClr val="56C1FF"/>
                </a:solidFill>
              </a:rPr>
              <a:t>Témoignage d’enseignant</a:t>
            </a:r>
            <a:endParaRPr sz="4000">
              <a:solidFill>
                <a:srgbClr val="56C1FF"/>
              </a:solidFill>
            </a:endParaRPr>
          </a:p>
          <a:p>
            <a:pPr>
              <a:lnSpc>
                <a:spcPct val="90000"/>
              </a:lnSpc>
              <a:spcBef>
                <a:spcPts val="1500"/>
              </a:spcBef>
              <a:buClr>
                <a:srgbClr val="FE8637"/>
              </a:buClr>
              <a:defRPr b="1" sz="4500">
                <a:solidFill>
                  <a:srgbClr val="FFFFFF"/>
                </a:solidFill>
              </a:defRPr>
            </a:pPr>
            <a:r>
              <a:t>ça se soigne ?</a:t>
            </a:r>
            <a:br/>
            <a:r>
              <a:rPr b="0" sz="3200">
                <a:solidFill>
                  <a:srgbClr val="56C1FF"/>
                </a:solidFill>
              </a:rPr>
              <a:t>Expertise d’orthophoniste, ergothérapeute, psychométricien et neuropsychologue</a:t>
            </a:r>
            <a:endParaRPr>
              <a:solidFill>
                <a:srgbClr val="56C1FF"/>
              </a:solidFill>
            </a:endParaRPr>
          </a:p>
          <a:p>
            <a:pPr>
              <a:lnSpc>
                <a:spcPct val="90000"/>
              </a:lnSpc>
              <a:spcBef>
                <a:spcPts val="1500"/>
              </a:spcBef>
              <a:buClr>
                <a:srgbClr val="FE8637"/>
              </a:buClr>
              <a:defRPr b="1" sz="4500">
                <a:solidFill>
                  <a:srgbClr val="FFFFFF"/>
                </a:solidFill>
              </a:defRPr>
            </a:pPr>
            <a:r>
              <a:t>Comment aider ?</a:t>
            </a:r>
            <a:br/>
            <a:r>
              <a:rPr b="0" sz="3200">
                <a:solidFill>
                  <a:srgbClr val="56C1FF"/>
                </a:solidFill>
              </a:rPr>
              <a:t>Présentation de l’association DFD 40</a:t>
            </a:r>
            <a:endParaRPr>
              <a:solidFill>
                <a:srgbClr val="56C1FF"/>
              </a:solidFill>
            </a:endParaRPr>
          </a:p>
          <a:p>
            <a:pPr>
              <a:lnSpc>
                <a:spcPct val="90000"/>
              </a:lnSpc>
              <a:spcBef>
                <a:spcPts val="1500"/>
              </a:spcBef>
              <a:buClr>
                <a:srgbClr val="FE8637"/>
              </a:buClr>
              <a:defRPr b="1" sz="4500">
                <a:solidFill>
                  <a:srgbClr val="FFFFFF"/>
                </a:solidFill>
              </a:defRPr>
            </a:pPr>
            <a:r>
              <a:t>C’est grave, docteur ?</a:t>
            </a:r>
            <a:br/>
            <a:r>
              <a:rPr b="0" sz="3200">
                <a:solidFill>
                  <a:srgbClr val="56C1FF"/>
                </a:solidFill>
              </a:rPr>
              <a:t>Etre dys et réussir sa vie</a:t>
            </a:r>
          </a:p>
        </p:txBody>
      </p:sp>
      <p:pic>
        <p:nvPicPr>
          <p:cNvPr id="238" name="cropped-portesPSB.png" descr="cropped-portesPSB.png"/>
          <p:cNvPicPr>
            <a:picLocks noChangeAspect="1"/>
          </p:cNvPicPr>
          <p:nvPr/>
        </p:nvPicPr>
        <p:blipFill>
          <a:blip r:embed="rId3">
            <a:extLst/>
          </a:blip>
          <a:stretch>
            <a:fillRect/>
          </a:stretch>
        </p:blipFill>
        <p:spPr>
          <a:xfrm>
            <a:off x="12149714" y="8676929"/>
            <a:ext cx="783840" cy="95135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7">
                                            <p:bg/>
                                          </p:spTgt>
                                        </p:tgtEl>
                                        <p:attrNameLst>
                                          <p:attrName>style.visibility</p:attrName>
                                        </p:attrNameLst>
                                      </p:cBhvr>
                                      <p:to>
                                        <p:strVal val="visible"/>
                                      </p:to>
                                    </p:set>
                                    <p:animEffect filter="wipe(left)" transition="in">
                                      <p:cBhvr>
                                        <p:cTn id="7" dur="900"/>
                                        <p:tgtEl>
                                          <p:spTgt spid="23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7">
                                            <p:txEl>
                                              <p:pRg st="0" end="0"/>
                                            </p:txEl>
                                          </p:spTgt>
                                        </p:tgtEl>
                                        <p:attrNameLst>
                                          <p:attrName>style.visibility</p:attrName>
                                        </p:attrNameLst>
                                      </p:cBhvr>
                                      <p:to>
                                        <p:strVal val="visible"/>
                                      </p:to>
                                    </p:set>
                                    <p:animEffect filter="wipe(left)" transition="in">
                                      <p:cBhvr>
                                        <p:cTn id="10" dur="900"/>
                                        <p:tgtEl>
                                          <p:spTgt spid="237">
                                            <p:txEl>
                                              <p:pRg st="0" end="0"/>
                                            </p:txEl>
                                          </p:spTgt>
                                        </p:tgtEl>
                                      </p:cBhvr>
                                    </p:animEffect>
                                  </p:childTnLst>
                                </p:cTn>
                              </p:par>
                            </p:childTnLst>
                          </p:cTn>
                        </p:par>
                        <p:par>
                          <p:cTn id="11" fill="hold">
                            <p:stCondLst>
                              <p:cond delay="900"/>
                            </p:stCondLst>
                            <p:childTnLst>
                              <p:par>
                                <p:cTn id="12" presetClass="entr" nodeType="afterEffect" presetSubtype="8" presetID="22" grpId="1" fill="hold">
                                  <p:stCondLst>
                                    <p:cond delay="0"/>
                                  </p:stCondLst>
                                  <p:iterate type="el" backwards="0">
                                    <p:tmAbs val="0"/>
                                  </p:iterate>
                                  <p:childTnLst>
                                    <p:set>
                                      <p:cBhvr>
                                        <p:cTn id="13" fill="hold"/>
                                        <p:tgtEl>
                                          <p:spTgt spid="237">
                                            <p:txEl>
                                              <p:pRg st="1" end="1"/>
                                            </p:txEl>
                                          </p:spTgt>
                                        </p:tgtEl>
                                        <p:attrNameLst>
                                          <p:attrName>style.visibility</p:attrName>
                                        </p:attrNameLst>
                                      </p:cBhvr>
                                      <p:to>
                                        <p:strVal val="visible"/>
                                      </p:to>
                                    </p:set>
                                    <p:animEffect filter="wipe(left)" transition="in">
                                      <p:cBhvr>
                                        <p:cTn id="14" dur="900"/>
                                        <p:tgtEl>
                                          <p:spTgt spid="237">
                                            <p:txEl>
                                              <p:pRg st="1" end="1"/>
                                            </p:txEl>
                                          </p:spTgt>
                                        </p:tgtEl>
                                      </p:cBhvr>
                                    </p:animEffect>
                                  </p:childTnLst>
                                </p:cTn>
                              </p:par>
                            </p:childTnLst>
                          </p:cTn>
                        </p:par>
                        <p:par>
                          <p:cTn id="15" fill="hold">
                            <p:stCondLst>
                              <p:cond delay="1800"/>
                            </p:stCondLst>
                            <p:childTnLst>
                              <p:par>
                                <p:cTn id="16" presetClass="entr" nodeType="afterEffect" presetSubtype="8" presetID="22" grpId="1" fill="hold">
                                  <p:stCondLst>
                                    <p:cond delay="0"/>
                                  </p:stCondLst>
                                  <p:iterate type="el" backwards="0">
                                    <p:tmAbs val="0"/>
                                  </p:iterate>
                                  <p:childTnLst>
                                    <p:set>
                                      <p:cBhvr>
                                        <p:cTn id="17" fill="hold"/>
                                        <p:tgtEl>
                                          <p:spTgt spid="237">
                                            <p:txEl>
                                              <p:pRg st="2" end="2"/>
                                            </p:txEl>
                                          </p:spTgt>
                                        </p:tgtEl>
                                        <p:attrNameLst>
                                          <p:attrName>style.visibility</p:attrName>
                                        </p:attrNameLst>
                                      </p:cBhvr>
                                      <p:to>
                                        <p:strVal val="visible"/>
                                      </p:to>
                                    </p:set>
                                    <p:animEffect filter="wipe(left)" transition="in">
                                      <p:cBhvr>
                                        <p:cTn id="18" dur="900"/>
                                        <p:tgtEl>
                                          <p:spTgt spid="23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237">
                                            <p:txEl>
                                              <p:pRg st="3" end="3"/>
                                            </p:txEl>
                                          </p:spTgt>
                                        </p:tgtEl>
                                        <p:attrNameLst>
                                          <p:attrName>style.visibility</p:attrName>
                                        </p:attrNameLst>
                                      </p:cBhvr>
                                      <p:to>
                                        <p:strVal val="visible"/>
                                      </p:to>
                                    </p:set>
                                    <p:animEffect filter="wipe(left)" transition="in">
                                      <p:cBhvr>
                                        <p:cTn id="23" dur="900"/>
                                        <p:tgtEl>
                                          <p:spTgt spid="23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1" fill="hold">
                                  <p:stCondLst>
                                    <p:cond delay="0"/>
                                  </p:stCondLst>
                                  <p:iterate type="el" backwards="0">
                                    <p:tmAbs val="0"/>
                                  </p:iterate>
                                  <p:childTnLst>
                                    <p:set>
                                      <p:cBhvr>
                                        <p:cTn id="27" fill="hold"/>
                                        <p:tgtEl>
                                          <p:spTgt spid="237">
                                            <p:txEl>
                                              <p:pRg st="4" end="4"/>
                                            </p:txEl>
                                          </p:spTgt>
                                        </p:tgtEl>
                                        <p:attrNameLst>
                                          <p:attrName>style.visibility</p:attrName>
                                        </p:attrNameLst>
                                      </p:cBhvr>
                                      <p:to>
                                        <p:strVal val="visible"/>
                                      </p:to>
                                    </p:set>
                                    <p:animEffect filter="wipe(left)" transition="in">
                                      <p:cBhvr>
                                        <p:cTn id="28" dur="900"/>
                                        <p:tgtEl>
                                          <p:spTgt spid="23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1" fill="hold">
                                  <p:stCondLst>
                                    <p:cond delay="0"/>
                                  </p:stCondLst>
                                  <p:iterate type="el" backwards="0">
                                    <p:tmAbs val="0"/>
                                  </p:iterate>
                                  <p:childTnLst>
                                    <p:set>
                                      <p:cBhvr>
                                        <p:cTn id="32" fill="hold"/>
                                        <p:tgtEl>
                                          <p:spTgt spid="237">
                                            <p:txEl>
                                              <p:pRg st="5" end="5"/>
                                            </p:txEl>
                                          </p:spTgt>
                                        </p:tgtEl>
                                        <p:attrNameLst>
                                          <p:attrName>style.visibility</p:attrName>
                                        </p:attrNameLst>
                                      </p:cBhvr>
                                      <p:to>
                                        <p:strVal val="visible"/>
                                      </p:to>
                                    </p:set>
                                    <p:animEffect filter="wipe(left)" transition="in">
                                      <p:cBhvr>
                                        <p:cTn id="33" dur="900"/>
                                        <p:tgtEl>
                                          <p:spTgt spid="23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7"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Rectangle 11"/>
          <p:cNvSpPr/>
          <p:nvPr/>
        </p:nvSpPr>
        <p:spPr>
          <a:xfrm>
            <a:off x="-1" y="-2"/>
            <a:ext cx="13004802" cy="1599639"/>
          </a:xfrm>
          <a:prstGeom prst="rect">
            <a:avLst/>
          </a:prstGeom>
          <a:solidFill>
            <a:srgbClr val="0099CD"/>
          </a:solidFill>
          <a:ln w="12700">
            <a:miter lim="400000"/>
          </a:ln>
        </p:spPr>
        <p:txBody>
          <a:bodyPr lIns="50800" tIns="50800" rIns="50800" bIns="50800" anchor="ctr"/>
          <a:lstStyle/>
          <a:p>
            <a:pPr algn="ctr" defTabSz="1300480">
              <a:defRPr sz="2400">
                <a:solidFill>
                  <a:srgbClr val="FFFFFF"/>
                </a:solidFill>
                <a:latin typeface="Calibri"/>
                <a:ea typeface="Calibri"/>
                <a:cs typeface="Calibri"/>
                <a:sym typeface="Calibri"/>
              </a:defRPr>
            </a:pPr>
          </a:p>
        </p:txBody>
      </p:sp>
      <p:pic>
        <p:nvPicPr>
          <p:cNvPr id="395" name="Picture 2" descr="Picture 2"/>
          <p:cNvPicPr>
            <a:picLocks noChangeAspect="1"/>
          </p:cNvPicPr>
          <p:nvPr/>
        </p:nvPicPr>
        <p:blipFill>
          <a:blip r:embed="rId2">
            <a:extLst/>
          </a:blip>
          <a:stretch>
            <a:fillRect/>
          </a:stretch>
        </p:blipFill>
        <p:spPr>
          <a:xfrm>
            <a:off x="11520558" y="8051551"/>
            <a:ext cx="995704" cy="1406683"/>
          </a:xfrm>
          <a:prstGeom prst="rect">
            <a:avLst/>
          </a:prstGeom>
          <a:ln w="12700">
            <a:miter lim="400000"/>
          </a:ln>
        </p:spPr>
      </p:pic>
      <p:grpSp>
        <p:nvGrpSpPr>
          <p:cNvPr id="398" name="Groupe 5"/>
          <p:cNvGrpSpPr/>
          <p:nvPr/>
        </p:nvGrpSpPr>
        <p:grpSpPr>
          <a:xfrm>
            <a:off x="-20323" y="-352672"/>
            <a:ext cx="13773617" cy="2457878"/>
            <a:chOff x="-1" y="0"/>
            <a:chExt cx="13773615" cy="2457877"/>
          </a:xfrm>
        </p:grpSpPr>
        <p:sp>
          <p:nvSpPr>
            <p:cNvPr id="396" name="Rectangle 6"/>
            <p:cNvSpPr/>
            <p:nvPr/>
          </p:nvSpPr>
          <p:spPr>
            <a:xfrm>
              <a:off x="-2" y="346180"/>
              <a:ext cx="13004808" cy="1804462"/>
            </a:xfrm>
            <a:prstGeom prst="rect">
              <a:avLst/>
            </a:prstGeom>
            <a:solidFill>
              <a:srgbClr val="0099CD"/>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sp>
          <p:nvSpPr>
            <p:cNvPr id="397" name="Ellipse 7"/>
            <p:cNvSpPr/>
            <p:nvPr/>
          </p:nvSpPr>
          <p:spPr>
            <a:xfrm>
              <a:off x="10189211" y="0"/>
              <a:ext cx="3584404" cy="2457878"/>
            </a:xfrm>
            <a:prstGeom prst="ellipse">
              <a:avLst/>
            </a:prstGeom>
            <a:solidFill>
              <a:srgbClr val="9AC13A"/>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grpSp>
      <p:sp>
        <p:nvSpPr>
          <p:cNvPr id="399" name="ZoneTexte 2"/>
          <p:cNvSpPr txBox="1"/>
          <p:nvPr/>
        </p:nvSpPr>
        <p:spPr>
          <a:xfrm>
            <a:off x="3720317" y="3128059"/>
            <a:ext cx="5982701" cy="3558943"/>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1300480">
              <a:defRPr b="1" sz="4000">
                <a:latin typeface="Helvetica Neue"/>
                <a:ea typeface="Helvetica Neue"/>
                <a:cs typeface="Helvetica Neue"/>
                <a:sym typeface="Helvetica Neue"/>
              </a:defRPr>
            </a:pPr>
            <a:r>
              <a:t>Marie-Hélène Destarac</a:t>
            </a:r>
            <a:r>
              <a:rPr b="0" sz="5600">
                <a:solidFill>
                  <a:srgbClr val="808080"/>
                </a:solidFill>
                <a:latin typeface="Calibri"/>
                <a:ea typeface="Calibri"/>
                <a:cs typeface="Calibri"/>
                <a:sym typeface="Calibri"/>
              </a:rPr>
              <a:t> </a:t>
            </a:r>
            <a:endParaRPr sz="5600">
              <a:solidFill>
                <a:srgbClr val="808080"/>
              </a:solidFill>
              <a:latin typeface="Calibri"/>
              <a:ea typeface="Calibri"/>
              <a:cs typeface="Calibri"/>
              <a:sym typeface="Calibri"/>
            </a:endParaRPr>
          </a:p>
          <a:p>
            <a:pPr defTabSz="1300480">
              <a:defRPr sz="3600">
                <a:solidFill>
                  <a:srgbClr val="808080"/>
                </a:solidFill>
                <a:latin typeface="Helvetica Neue"/>
                <a:ea typeface="Helvetica Neue"/>
                <a:cs typeface="Helvetica Neue"/>
                <a:sym typeface="Helvetica Neue"/>
              </a:defRPr>
            </a:pPr>
            <a:r>
              <a:t>Vice-présidente</a:t>
            </a:r>
            <a:endParaRPr sz="3800">
              <a:latin typeface="Calibri"/>
              <a:ea typeface="Calibri"/>
              <a:cs typeface="Calibri"/>
              <a:sym typeface="Calibri"/>
            </a:endParaRPr>
          </a:p>
          <a:p>
            <a:pPr defTabSz="1300480">
              <a:defRPr sz="5600">
                <a:solidFill>
                  <a:srgbClr val="808080"/>
                </a:solidFill>
                <a:latin typeface="Calibri"/>
                <a:ea typeface="Calibri"/>
                <a:cs typeface="Calibri"/>
                <a:sym typeface="Calibri"/>
              </a:defRPr>
            </a:pPr>
          </a:p>
          <a:p>
            <a:pPr defTabSz="1300480">
              <a:defRPr b="1" sz="4000">
                <a:latin typeface="Helvetica Neue"/>
                <a:ea typeface="Helvetica Neue"/>
                <a:cs typeface="Helvetica Neue"/>
                <a:sym typeface="Helvetica Neue"/>
              </a:defRPr>
            </a:pPr>
            <a:r>
              <a:t>Annie Dantez</a:t>
            </a:r>
            <a:endParaRPr sz="5600">
              <a:solidFill>
                <a:srgbClr val="808080"/>
              </a:solidFill>
              <a:latin typeface="Calibri"/>
              <a:ea typeface="Calibri"/>
              <a:cs typeface="Calibri"/>
              <a:sym typeface="Calibri"/>
            </a:endParaRPr>
          </a:p>
          <a:p>
            <a:pPr defTabSz="1300480">
              <a:defRPr sz="3600">
                <a:solidFill>
                  <a:srgbClr val="808080"/>
                </a:solidFill>
                <a:latin typeface="Helvetica Neue"/>
                <a:ea typeface="Helvetica Neue"/>
                <a:cs typeface="Helvetica Neue"/>
                <a:sym typeface="Helvetica Neue"/>
              </a:defRPr>
            </a:pPr>
            <a:r>
              <a:t>Trésorière</a:t>
            </a:r>
          </a:p>
        </p:txBody>
      </p:sp>
      <p:sp>
        <p:nvSpPr>
          <p:cNvPr id="400" name="Titre 1"/>
          <p:cNvSpPr txBox="1"/>
          <p:nvPr/>
        </p:nvSpPr>
        <p:spPr>
          <a:xfrm>
            <a:off x="2032577" y="87884"/>
            <a:ext cx="8771103" cy="1700280"/>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p>
            <a:pPr algn="ctr" defTabSz="1300480">
              <a:defRPr b="1" sz="5600">
                <a:solidFill>
                  <a:srgbClr val="CB351B"/>
                </a:solidFill>
                <a:latin typeface="Calibri"/>
                <a:ea typeface="Calibri"/>
                <a:cs typeface="Calibri"/>
                <a:sym typeface="Calibri"/>
              </a:defRPr>
            </a:pPr>
            <a:r>
              <a:t>Les intervenantes</a:t>
            </a:r>
            <a:endParaRPr sz="6200"/>
          </a:p>
          <a:p>
            <a:pPr algn="ctr" defTabSz="1300480">
              <a:defRPr b="1" sz="5600">
                <a:solidFill>
                  <a:srgbClr val="CB351B"/>
                </a:solidFill>
                <a:latin typeface="Calibri"/>
                <a:ea typeface="Calibri"/>
                <a:cs typeface="Calibri"/>
                <a:sym typeface="Calibri"/>
              </a:defRPr>
            </a:pPr>
            <a:r>
              <a:t>de DFD 40</a:t>
            </a:r>
          </a:p>
        </p:txBody>
      </p:sp>
      <p:pic>
        <p:nvPicPr>
          <p:cNvPr id="401" name="Picture 1" descr="Picture 1"/>
          <p:cNvPicPr>
            <a:picLocks noChangeAspect="1"/>
          </p:cNvPicPr>
          <p:nvPr/>
        </p:nvPicPr>
        <p:blipFill>
          <a:blip r:embed="rId3">
            <a:extLst/>
          </a:blip>
          <a:stretch>
            <a:fillRect/>
          </a:stretch>
        </p:blipFill>
        <p:spPr>
          <a:xfrm>
            <a:off x="255305" y="165875"/>
            <a:ext cx="2508358" cy="1435000"/>
          </a:xfrm>
          <a:prstGeom prst="rect">
            <a:avLst/>
          </a:prstGeom>
          <a:ln w="12700">
            <a:miter lim="400000"/>
          </a:ln>
          <a:effectLst>
            <a:outerShdw sx="100000" sy="100000" kx="0" ky="0" algn="b" rotWithShape="0" blurRad="266700" dist="0" dir="0">
              <a:srgbClr val="000000">
                <a:alpha val="7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9">
                                            <p:bg/>
                                          </p:spTgt>
                                        </p:tgtEl>
                                        <p:attrNameLst>
                                          <p:attrName>style.visibility</p:attrName>
                                        </p:attrNameLst>
                                      </p:cBhvr>
                                      <p:to>
                                        <p:strVal val="visible"/>
                                      </p:to>
                                    </p:set>
                                    <p:animEffect filter="wipe(left)" transition="in">
                                      <p:cBhvr>
                                        <p:cTn id="7" dur="499"/>
                                        <p:tgtEl>
                                          <p:spTgt spid="39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9">
                                            <p:txEl>
                                              <p:pRg st="0" end="0"/>
                                            </p:txEl>
                                          </p:spTgt>
                                        </p:tgtEl>
                                        <p:attrNameLst>
                                          <p:attrName>style.visibility</p:attrName>
                                        </p:attrNameLst>
                                      </p:cBhvr>
                                      <p:to>
                                        <p:strVal val="visible"/>
                                      </p:to>
                                    </p:set>
                                    <p:animEffect filter="wipe(left)" transition="in">
                                      <p:cBhvr>
                                        <p:cTn id="10" dur="499"/>
                                        <p:tgtEl>
                                          <p:spTgt spid="399">
                                            <p:txEl>
                                              <p:pRg st="0" end="0"/>
                                            </p:txEl>
                                          </p:spTgt>
                                        </p:tgtEl>
                                      </p:cBhvr>
                                    </p:animEffect>
                                  </p:childTnLst>
                                </p:cTn>
                              </p:par>
                            </p:childTnLst>
                          </p:cTn>
                        </p:par>
                        <p:par>
                          <p:cTn id="11" fill="hold">
                            <p:stCondLst>
                              <p:cond delay="499"/>
                            </p:stCondLst>
                            <p:childTnLst>
                              <p:par>
                                <p:cTn id="12" presetClass="entr" nodeType="afterEffect" presetSubtype="8" presetID="22" grpId="1" fill="hold">
                                  <p:stCondLst>
                                    <p:cond delay="0"/>
                                  </p:stCondLst>
                                  <p:iterate type="el" backwards="0">
                                    <p:tmAbs val="0"/>
                                  </p:iterate>
                                  <p:childTnLst>
                                    <p:set>
                                      <p:cBhvr>
                                        <p:cTn id="13" fill="hold"/>
                                        <p:tgtEl>
                                          <p:spTgt spid="399">
                                            <p:txEl>
                                              <p:pRg st="1" end="1"/>
                                            </p:txEl>
                                          </p:spTgt>
                                        </p:tgtEl>
                                        <p:attrNameLst>
                                          <p:attrName>style.visibility</p:attrName>
                                        </p:attrNameLst>
                                      </p:cBhvr>
                                      <p:to>
                                        <p:strVal val="visible"/>
                                      </p:to>
                                    </p:set>
                                    <p:animEffect filter="wipe(left)" transition="in">
                                      <p:cBhvr>
                                        <p:cTn id="14" dur="499"/>
                                        <p:tgtEl>
                                          <p:spTgt spid="399">
                                            <p:txEl>
                                              <p:pRg st="1" end="1"/>
                                            </p:txEl>
                                          </p:spTgt>
                                        </p:tgtEl>
                                      </p:cBhvr>
                                    </p:animEffect>
                                  </p:childTnLst>
                                </p:cTn>
                              </p:par>
                            </p:childTnLst>
                          </p:cTn>
                        </p:par>
                        <p:par>
                          <p:cTn id="15" fill="hold">
                            <p:stCondLst>
                              <p:cond delay="998"/>
                            </p:stCondLst>
                            <p:childTnLst>
                              <p:par>
                                <p:cTn id="16" presetClass="entr" nodeType="afterEffect" presetSubtype="8" presetID="22" grpId="1" fill="hold">
                                  <p:stCondLst>
                                    <p:cond delay="0"/>
                                  </p:stCondLst>
                                  <p:iterate type="el" backwards="0">
                                    <p:tmAbs val="0"/>
                                  </p:iterate>
                                  <p:childTnLst>
                                    <p:set>
                                      <p:cBhvr>
                                        <p:cTn id="17" fill="hold"/>
                                        <p:tgtEl>
                                          <p:spTgt spid="399">
                                            <p:txEl>
                                              <p:pRg st="2" end="2"/>
                                            </p:txEl>
                                          </p:spTgt>
                                        </p:tgtEl>
                                        <p:attrNameLst>
                                          <p:attrName>style.visibility</p:attrName>
                                        </p:attrNameLst>
                                      </p:cBhvr>
                                      <p:to>
                                        <p:strVal val="visible"/>
                                      </p:to>
                                    </p:set>
                                    <p:animEffect filter="wipe(left)" transition="in">
                                      <p:cBhvr>
                                        <p:cTn id="18" dur="499"/>
                                        <p:tgtEl>
                                          <p:spTgt spid="39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399">
                                            <p:txEl>
                                              <p:pRg st="3" end="3"/>
                                            </p:txEl>
                                          </p:spTgt>
                                        </p:tgtEl>
                                        <p:attrNameLst>
                                          <p:attrName>style.visibility</p:attrName>
                                        </p:attrNameLst>
                                      </p:cBhvr>
                                      <p:to>
                                        <p:strVal val="visible"/>
                                      </p:to>
                                    </p:set>
                                    <p:animEffect filter="wipe(left)" transition="in">
                                      <p:cBhvr>
                                        <p:cTn id="23" dur="499"/>
                                        <p:tgtEl>
                                          <p:spTgt spid="39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1" fill="hold">
                                  <p:stCondLst>
                                    <p:cond delay="0"/>
                                  </p:stCondLst>
                                  <p:iterate type="el" backwards="0">
                                    <p:tmAbs val="0"/>
                                  </p:iterate>
                                  <p:childTnLst>
                                    <p:set>
                                      <p:cBhvr>
                                        <p:cTn id="27" fill="hold"/>
                                        <p:tgtEl>
                                          <p:spTgt spid="399">
                                            <p:txEl>
                                              <p:pRg st="4" end="4"/>
                                            </p:txEl>
                                          </p:spTgt>
                                        </p:tgtEl>
                                        <p:attrNameLst>
                                          <p:attrName>style.visibility</p:attrName>
                                        </p:attrNameLst>
                                      </p:cBhvr>
                                      <p:to>
                                        <p:strVal val="visible"/>
                                      </p:to>
                                    </p:set>
                                    <p:animEffect filter="wipe(left)" transition="in">
                                      <p:cBhvr>
                                        <p:cTn id="28" dur="499"/>
                                        <p:tgtEl>
                                          <p:spTgt spid="39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 name="Picture 1" descr="Picture 1"/>
          <p:cNvPicPr>
            <a:picLocks noChangeAspect="1"/>
          </p:cNvPicPr>
          <p:nvPr/>
        </p:nvPicPr>
        <p:blipFill>
          <a:blip r:embed="rId2">
            <a:extLst/>
          </a:blip>
          <a:stretch>
            <a:fillRect/>
          </a:stretch>
        </p:blipFill>
        <p:spPr>
          <a:xfrm>
            <a:off x="9797274" y="2970003"/>
            <a:ext cx="1300483" cy="1571414"/>
          </a:xfrm>
          <a:prstGeom prst="rect">
            <a:avLst/>
          </a:prstGeom>
          <a:ln w="12700">
            <a:miter lim="400000"/>
          </a:ln>
        </p:spPr>
      </p:pic>
      <p:grpSp>
        <p:nvGrpSpPr>
          <p:cNvPr id="407" name="Groupe 15"/>
          <p:cNvGrpSpPr/>
          <p:nvPr/>
        </p:nvGrpSpPr>
        <p:grpSpPr>
          <a:xfrm>
            <a:off x="-5" y="-346181"/>
            <a:ext cx="13773617" cy="2457878"/>
            <a:chOff x="-1" y="0"/>
            <a:chExt cx="13773615" cy="2457877"/>
          </a:xfrm>
        </p:grpSpPr>
        <p:sp>
          <p:nvSpPr>
            <p:cNvPr id="404" name="Rectangle 16"/>
            <p:cNvSpPr/>
            <p:nvPr/>
          </p:nvSpPr>
          <p:spPr>
            <a:xfrm>
              <a:off x="-2" y="346180"/>
              <a:ext cx="13004808" cy="1804462"/>
            </a:xfrm>
            <a:prstGeom prst="rect">
              <a:avLst/>
            </a:prstGeom>
            <a:solidFill>
              <a:srgbClr val="0099CD"/>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sp>
          <p:nvSpPr>
            <p:cNvPr id="405" name="Ellipse 17"/>
            <p:cNvSpPr/>
            <p:nvPr/>
          </p:nvSpPr>
          <p:spPr>
            <a:xfrm>
              <a:off x="10189211" y="0"/>
              <a:ext cx="3584404" cy="2457878"/>
            </a:xfrm>
            <a:prstGeom prst="ellipse">
              <a:avLst/>
            </a:prstGeom>
            <a:solidFill>
              <a:srgbClr val="9AC13A"/>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06" name="Picture 1" descr="Picture 1"/>
            <p:cNvPicPr>
              <a:picLocks noChangeAspect="1"/>
            </p:cNvPicPr>
            <p:nvPr/>
          </p:nvPicPr>
          <p:blipFill>
            <a:blip r:embed="rId3">
              <a:extLst/>
            </a:blip>
            <a:stretch>
              <a:fillRect/>
            </a:stretch>
          </p:blipFill>
          <p:spPr>
            <a:xfrm>
              <a:off x="255305" y="512056"/>
              <a:ext cx="2508361" cy="1435000"/>
            </a:xfrm>
            <a:prstGeom prst="rect">
              <a:avLst/>
            </a:prstGeom>
            <a:ln w="12700" cap="flat">
              <a:noFill/>
              <a:miter lim="400000"/>
            </a:ln>
            <a:effectLst>
              <a:outerShdw sx="100000" sy="100000" kx="0" ky="0" algn="b" rotWithShape="0" blurRad="266700" dist="0" dir="0">
                <a:srgbClr val="000000">
                  <a:alpha val="70000"/>
                </a:srgbClr>
              </a:outerShdw>
            </a:effectLst>
          </p:spPr>
        </p:pic>
      </p:grpSp>
      <p:sp>
        <p:nvSpPr>
          <p:cNvPr id="408" name="Titre 1"/>
          <p:cNvSpPr txBox="1"/>
          <p:nvPr>
            <p:ph type="title"/>
          </p:nvPr>
        </p:nvSpPr>
        <p:spPr>
          <a:xfrm>
            <a:off x="562539" y="63465"/>
            <a:ext cx="11704323" cy="1625601"/>
          </a:xfrm>
          <a:prstGeom prst="rect">
            <a:avLst/>
          </a:prstGeom>
        </p:spPr>
        <p:txBody>
          <a:bodyPr/>
          <a:lstStyle>
            <a:lvl1pPr>
              <a:defRPr b="1" sz="5600">
                <a:solidFill>
                  <a:srgbClr val="CB351B"/>
                </a:solidFill>
              </a:defRPr>
            </a:lvl1pPr>
          </a:lstStyle>
          <a:p>
            <a:pPr/>
            <a:r>
              <a:t>Qui sommes nous ?</a:t>
            </a:r>
          </a:p>
        </p:txBody>
      </p:sp>
      <p:grpSp>
        <p:nvGrpSpPr>
          <p:cNvPr id="411" name="Groupe 25"/>
          <p:cNvGrpSpPr/>
          <p:nvPr/>
        </p:nvGrpSpPr>
        <p:grpSpPr>
          <a:xfrm>
            <a:off x="-1" y="8346919"/>
            <a:ext cx="13004803" cy="1406686"/>
            <a:chOff x="0" y="0"/>
            <a:chExt cx="13004801" cy="1406684"/>
          </a:xfrm>
        </p:grpSpPr>
        <p:sp>
          <p:nvSpPr>
            <p:cNvPr id="409" name="Rectangle 26"/>
            <p:cNvSpPr/>
            <p:nvPr/>
          </p:nvSpPr>
          <p:spPr>
            <a:xfrm>
              <a:off x="0" y="1035982"/>
              <a:ext cx="13004803" cy="65026"/>
            </a:xfrm>
            <a:prstGeom prst="rect">
              <a:avLst/>
            </a:prstGeom>
            <a:solidFill>
              <a:srgbClr val="996632"/>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10" name="Picture 2" descr="Picture 2"/>
            <p:cNvPicPr>
              <a:picLocks noChangeAspect="1"/>
            </p:cNvPicPr>
            <p:nvPr/>
          </p:nvPicPr>
          <p:blipFill>
            <a:blip r:embed="rId4">
              <a:extLst/>
            </a:blip>
            <a:stretch>
              <a:fillRect/>
            </a:stretch>
          </p:blipFill>
          <p:spPr>
            <a:xfrm>
              <a:off x="11520559" y="0"/>
              <a:ext cx="995705" cy="1406685"/>
            </a:xfrm>
            <a:prstGeom prst="rect">
              <a:avLst/>
            </a:prstGeom>
            <a:ln w="12700" cap="flat">
              <a:noFill/>
              <a:miter lim="400000"/>
            </a:ln>
            <a:effectLst/>
          </p:spPr>
        </p:pic>
      </p:grpSp>
      <p:pic>
        <p:nvPicPr>
          <p:cNvPr id="412" name="Picture 2" descr="Picture 2"/>
          <p:cNvPicPr>
            <a:picLocks noChangeAspect="1"/>
          </p:cNvPicPr>
          <p:nvPr/>
        </p:nvPicPr>
        <p:blipFill>
          <a:blip r:embed="rId5">
            <a:extLst/>
          </a:blip>
          <a:srcRect l="0" t="0" r="5797" b="0"/>
          <a:stretch>
            <a:fillRect/>
          </a:stretch>
        </p:blipFill>
        <p:spPr>
          <a:xfrm>
            <a:off x="8767022" y="4479059"/>
            <a:ext cx="4148386" cy="3572497"/>
          </a:xfrm>
          <a:prstGeom prst="rect">
            <a:avLst/>
          </a:prstGeom>
          <a:ln w="12700">
            <a:miter lim="400000"/>
          </a:ln>
        </p:spPr>
      </p:pic>
      <p:sp>
        <p:nvSpPr>
          <p:cNvPr id="413" name="ZoneTexte 12"/>
          <p:cNvSpPr txBox="1"/>
          <p:nvPr/>
        </p:nvSpPr>
        <p:spPr>
          <a:xfrm>
            <a:off x="255303" y="2521336"/>
            <a:ext cx="10161174" cy="6096763"/>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1300480">
              <a:buSzPct val="100000"/>
              <a:buBlip>
                <a:blip r:embed="rId6"/>
              </a:buBlip>
              <a:defRPr sz="2800">
                <a:solidFill>
                  <a:srgbClr val="808080"/>
                </a:solidFill>
                <a:latin typeface="Calibri"/>
                <a:ea typeface="Calibri"/>
                <a:cs typeface="Calibri"/>
                <a:sym typeface="Calibri"/>
              </a:defRPr>
            </a:pPr>
            <a:r>
              <a:t>  </a:t>
            </a:r>
            <a:r>
              <a:rPr b="1">
                <a:solidFill>
                  <a:srgbClr val="000000"/>
                </a:solidFill>
              </a:rPr>
              <a:t>Création en décembre 2011</a:t>
            </a:r>
          </a:p>
          <a:p>
            <a:pPr defTabSz="1300480">
              <a:buSzPct val="100000"/>
              <a:buBlip>
                <a:blip r:embed="rId6"/>
              </a:buBlip>
              <a:defRPr sz="2800">
                <a:latin typeface="Calibri"/>
                <a:ea typeface="Calibri"/>
                <a:cs typeface="Calibri"/>
                <a:sym typeface="Calibri"/>
              </a:defRPr>
            </a:pPr>
          </a:p>
          <a:p>
            <a:pPr defTabSz="1300480">
              <a:buSzPct val="100000"/>
              <a:buBlip>
                <a:blip r:embed="rId6"/>
              </a:buBlip>
              <a:defRPr sz="2800">
                <a:latin typeface="Calibri"/>
                <a:ea typeface="Calibri"/>
                <a:cs typeface="Calibri"/>
                <a:sym typeface="Calibri"/>
              </a:defRPr>
            </a:pPr>
            <a:r>
              <a:t>  </a:t>
            </a:r>
            <a:r>
              <a:rPr b="1"/>
              <a:t>Affiliée à l’association nationale Dyspraxie France Dys</a:t>
            </a:r>
            <a:br>
              <a:rPr b="1"/>
            </a:br>
            <a:r>
              <a:rPr b="1"/>
              <a:t>     parrainée par Renan Luce</a:t>
            </a:r>
          </a:p>
          <a:p>
            <a:pPr defTabSz="1300480">
              <a:defRPr sz="2800">
                <a:latin typeface="Calibri"/>
                <a:ea typeface="Calibri"/>
                <a:cs typeface="Calibri"/>
                <a:sym typeface="Calibri"/>
              </a:defRPr>
            </a:pPr>
          </a:p>
          <a:p>
            <a:pPr defTabSz="1300480">
              <a:buSzPct val="100000"/>
              <a:buBlip>
                <a:blip r:embed="rId6"/>
              </a:buBlip>
              <a:defRPr sz="2800">
                <a:latin typeface="Calibri"/>
                <a:ea typeface="Calibri"/>
                <a:cs typeface="Calibri"/>
                <a:sym typeface="Calibri"/>
              </a:defRPr>
            </a:pPr>
            <a:r>
              <a:t>  </a:t>
            </a:r>
            <a:r>
              <a:rPr b="1"/>
              <a:t>Membre de la Fédération Française des Dys </a:t>
            </a:r>
            <a:endParaRPr b="1"/>
          </a:p>
          <a:p>
            <a:pPr defTabSz="1300480">
              <a:buSzPct val="100000"/>
              <a:buBlip>
                <a:blip r:embed="rId6"/>
              </a:buBlip>
              <a:defRPr b="1" sz="2800">
                <a:latin typeface="Calibri"/>
                <a:ea typeface="Calibri"/>
                <a:cs typeface="Calibri"/>
                <a:sym typeface="Calibri"/>
              </a:defRPr>
            </a:pPr>
          </a:p>
          <a:p>
            <a:pPr defTabSz="1300480">
              <a:buSzPct val="100000"/>
              <a:buBlip>
                <a:blip r:embed="rId6"/>
              </a:buBlip>
              <a:defRPr b="1" sz="2800">
                <a:latin typeface="Calibri"/>
                <a:ea typeface="Calibri"/>
                <a:cs typeface="Calibri"/>
                <a:sym typeface="Calibri"/>
              </a:defRPr>
            </a:pPr>
            <a:r>
              <a:t>  Œuvre en faveur des personnes dyspraxiques </a:t>
            </a:r>
            <a:br/>
            <a:r>
              <a:t>     avec ou sans troubles associés</a:t>
            </a:r>
          </a:p>
          <a:p>
            <a:pPr defTabSz="1300480">
              <a:buSzPct val="100000"/>
              <a:buBlip>
                <a:blip r:embed="rId6"/>
              </a:buBlip>
              <a:defRPr b="1" sz="2800">
                <a:latin typeface="Calibri"/>
                <a:ea typeface="Calibri"/>
                <a:cs typeface="Calibri"/>
                <a:sym typeface="Calibri"/>
              </a:defRPr>
            </a:pPr>
          </a:p>
          <a:p>
            <a:pPr defTabSz="1300480">
              <a:buSzPct val="100000"/>
              <a:buBlip>
                <a:blip r:embed="rId6"/>
              </a:buBlip>
              <a:defRPr b="1" sz="2800">
                <a:latin typeface="Calibri"/>
                <a:ea typeface="Calibri"/>
                <a:cs typeface="Calibri"/>
                <a:sym typeface="Calibri"/>
              </a:defRPr>
            </a:pPr>
            <a:r>
              <a:t> 180 adhérents</a:t>
            </a:r>
          </a:p>
          <a:p>
            <a:pPr defTabSz="1300480">
              <a:buSzPct val="100000"/>
              <a:buBlip>
                <a:blip r:embed="rId6"/>
              </a:buBlip>
              <a:defRPr b="1" sz="2800">
                <a:latin typeface="Calibri"/>
                <a:ea typeface="Calibri"/>
                <a:cs typeface="Calibri"/>
                <a:sym typeface="Calibri"/>
              </a:defRPr>
            </a:pPr>
          </a:p>
          <a:p>
            <a:pPr defTabSz="1300480">
              <a:buSzPct val="100000"/>
              <a:buBlip>
                <a:blip r:embed="rId6"/>
              </a:buBlip>
              <a:defRPr b="1" sz="2800">
                <a:latin typeface="Calibri"/>
                <a:ea typeface="Calibri"/>
                <a:cs typeface="Calibri"/>
                <a:sym typeface="Calibri"/>
              </a:defRPr>
            </a:pPr>
            <a:r>
              <a:t> DFD 40 a obtenu la Reconnaissance d'Intérêt Général</a:t>
            </a:r>
            <a:br/>
            <a:r>
              <a:t>    (RIG) des services fiscaux</a:t>
            </a:r>
          </a:p>
        </p:txBody>
      </p:sp>
    </p:spTree>
  </p:cSld>
  <p:clrMapOvr>
    <a:masterClrMapping/>
  </p:clrMapOvr>
  <mc:AlternateContent xmlns:mc="http://schemas.openxmlformats.org/markup-compatibility/2006">
    <mc:Choice xmlns:p14="http://schemas.microsoft.com/office/powerpoint/2010/main" Requires="p14">
      <p:transition spd="fast" advClick="1" p14:dur="500">
        <p:wipe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3">
                                            <p:bg/>
                                          </p:spTgt>
                                        </p:tgtEl>
                                        <p:attrNameLst>
                                          <p:attrName>style.visibility</p:attrName>
                                        </p:attrNameLst>
                                      </p:cBhvr>
                                      <p:to>
                                        <p:strVal val="visible"/>
                                      </p:to>
                                    </p:set>
                                    <p:animEffect filter="wipe(left)" transition="in">
                                      <p:cBhvr>
                                        <p:cTn id="7" dur="700"/>
                                        <p:tgtEl>
                                          <p:spTgt spid="41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13">
                                            <p:txEl>
                                              <p:pRg st="0" end="0"/>
                                            </p:txEl>
                                          </p:spTgt>
                                        </p:tgtEl>
                                        <p:attrNameLst>
                                          <p:attrName>style.visibility</p:attrName>
                                        </p:attrNameLst>
                                      </p:cBhvr>
                                      <p:to>
                                        <p:strVal val="visible"/>
                                      </p:to>
                                    </p:set>
                                    <p:animEffect filter="wipe(left)" transition="in">
                                      <p:cBhvr>
                                        <p:cTn id="10" dur="700"/>
                                        <p:tgtEl>
                                          <p:spTgt spid="413">
                                            <p:txEl>
                                              <p:pRg st="0" end="0"/>
                                            </p:txEl>
                                          </p:spTgt>
                                        </p:tgtEl>
                                      </p:cBhvr>
                                    </p:animEffect>
                                  </p:childTnLst>
                                </p:cTn>
                              </p:par>
                            </p:childTnLst>
                          </p:cTn>
                        </p:par>
                        <p:par>
                          <p:cTn id="11" fill="hold">
                            <p:stCondLst>
                              <p:cond delay="700"/>
                            </p:stCondLst>
                            <p:childTnLst>
                              <p:par>
                                <p:cTn id="12" presetClass="entr" nodeType="afterEffect" presetSubtype="8" presetID="22" grpId="1" fill="hold">
                                  <p:stCondLst>
                                    <p:cond delay="0"/>
                                  </p:stCondLst>
                                  <p:iterate type="el" backwards="0">
                                    <p:tmAbs val="0"/>
                                  </p:iterate>
                                  <p:childTnLst>
                                    <p:set>
                                      <p:cBhvr>
                                        <p:cTn id="13" fill="hold"/>
                                        <p:tgtEl>
                                          <p:spTgt spid="413">
                                            <p:txEl>
                                              <p:pRg st="1" end="1"/>
                                            </p:txEl>
                                          </p:spTgt>
                                        </p:tgtEl>
                                        <p:attrNameLst>
                                          <p:attrName>style.visibility</p:attrName>
                                        </p:attrNameLst>
                                      </p:cBhvr>
                                      <p:to>
                                        <p:strVal val="visible"/>
                                      </p:to>
                                    </p:set>
                                    <p:animEffect filter="wipe(left)" transition="in">
                                      <p:cBhvr>
                                        <p:cTn id="14" dur="700"/>
                                        <p:tgtEl>
                                          <p:spTgt spid="413">
                                            <p:txEl>
                                              <p:pRg st="1" end="1"/>
                                            </p:txEl>
                                          </p:spTgt>
                                        </p:tgtEl>
                                      </p:cBhvr>
                                    </p:animEffect>
                                  </p:childTnLst>
                                </p:cTn>
                              </p:par>
                            </p:childTnLst>
                          </p:cTn>
                        </p:par>
                        <p:par>
                          <p:cTn id="15" fill="hold">
                            <p:stCondLst>
                              <p:cond delay="1400"/>
                            </p:stCondLst>
                            <p:childTnLst>
                              <p:par>
                                <p:cTn id="16" presetClass="entr" nodeType="afterEffect" presetSubtype="8" presetID="22" grpId="1" fill="hold">
                                  <p:stCondLst>
                                    <p:cond delay="0"/>
                                  </p:stCondLst>
                                  <p:iterate type="el" backwards="0">
                                    <p:tmAbs val="0"/>
                                  </p:iterate>
                                  <p:childTnLst>
                                    <p:set>
                                      <p:cBhvr>
                                        <p:cTn id="17" fill="hold"/>
                                        <p:tgtEl>
                                          <p:spTgt spid="413">
                                            <p:txEl>
                                              <p:pRg st="2" end="2"/>
                                            </p:txEl>
                                          </p:spTgt>
                                        </p:tgtEl>
                                        <p:attrNameLst>
                                          <p:attrName>style.visibility</p:attrName>
                                        </p:attrNameLst>
                                      </p:cBhvr>
                                      <p:to>
                                        <p:strVal val="visible"/>
                                      </p:to>
                                    </p:set>
                                    <p:animEffect filter="wipe(left)" transition="in">
                                      <p:cBhvr>
                                        <p:cTn id="18" dur="700"/>
                                        <p:tgtEl>
                                          <p:spTgt spid="41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413">
                                            <p:txEl>
                                              <p:pRg st="3" end="3"/>
                                            </p:txEl>
                                          </p:spTgt>
                                        </p:tgtEl>
                                        <p:attrNameLst>
                                          <p:attrName>style.visibility</p:attrName>
                                        </p:attrNameLst>
                                      </p:cBhvr>
                                      <p:to>
                                        <p:strVal val="visible"/>
                                      </p:to>
                                    </p:set>
                                    <p:animEffect filter="wipe(left)" transition="in">
                                      <p:cBhvr>
                                        <p:cTn id="23" dur="700"/>
                                        <p:tgtEl>
                                          <p:spTgt spid="41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1" fill="hold">
                                  <p:stCondLst>
                                    <p:cond delay="0"/>
                                  </p:stCondLst>
                                  <p:iterate type="el" backwards="0">
                                    <p:tmAbs val="0"/>
                                  </p:iterate>
                                  <p:childTnLst>
                                    <p:set>
                                      <p:cBhvr>
                                        <p:cTn id="27" fill="hold"/>
                                        <p:tgtEl>
                                          <p:spTgt spid="413">
                                            <p:txEl>
                                              <p:pRg st="4" end="4"/>
                                            </p:txEl>
                                          </p:spTgt>
                                        </p:tgtEl>
                                        <p:attrNameLst>
                                          <p:attrName>style.visibility</p:attrName>
                                        </p:attrNameLst>
                                      </p:cBhvr>
                                      <p:to>
                                        <p:strVal val="visible"/>
                                      </p:to>
                                    </p:set>
                                    <p:animEffect filter="wipe(left)" transition="in">
                                      <p:cBhvr>
                                        <p:cTn id="28" dur="700"/>
                                        <p:tgtEl>
                                          <p:spTgt spid="41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1" fill="hold">
                                  <p:stCondLst>
                                    <p:cond delay="0"/>
                                  </p:stCondLst>
                                  <p:iterate type="el" backwards="0">
                                    <p:tmAbs val="0"/>
                                  </p:iterate>
                                  <p:childTnLst>
                                    <p:set>
                                      <p:cBhvr>
                                        <p:cTn id="32" fill="hold"/>
                                        <p:tgtEl>
                                          <p:spTgt spid="413">
                                            <p:txEl>
                                              <p:pRg st="5" end="5"/>
                                            </p:txEl>
                                          </p:spTgt>
                                        </p:tgtEl>
                                        <p:attrNameLst>
                                          <p:attrName>style.visibility</p:attrName>
                                        </p:attrNameLst>
                                      </p:cBhvr>
                                      <p:to>
                                        <p:strVal val="visible"/>
                                      </p:to>
                                    </p:set>
                                    <p:animEffect filter="wipe(left)" transition="in">
                                      <p:cBhvr>
                                        <p:cTn id="33" dur="700"/>
                                        <p:tgtEl>
                                          <p:spTgt spid="41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8" presetID="22" grpId="1" fill="hold">
                                  <p:stCondLst>
                                    <p:cond delay="0"/>
                                  </p:stCondLst>
                                  <p:iterate type="el" backwards="0">
                                    <p:tmAbs val="0"/>
                                  </p:iterate>
                                  <p:childTnLst>
                                    <p:set>
                                      <p:cBhvr>
                                        <p:cTn id="37" fill="hold"/>
                                        <p:tgtEl>
                                          <p:spTgt spid="413">
                                            <p:txEl>
                                              <p:pRg st="6" end="6"/>
                                            </p:txEl>
                                          </p:spTgt>
                                        </p:tgtEl>
                                        <p:attrNameLst>
                                          <p:attrName>style.visibility</p:attrName>
                                        </p:attrNameLst>
                                      </p:cBhvr>
                                      <p:to>
                                        <p:strVal val="visible"/>
                                      </p:to>
                                    </p:set>
                                    <p:animEffect filter="wipe(left)" transition="in">
                                      <p:cBhvr>
                                        <p:cTn id="38" dur="700"/>
                                        <p:tgtEl>
                                          <p:spTgt spid="41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8" presetID="22" grpId="1" fill="hold">
                                  <p:stCondLst>
                                    <p:cond delay="0"/>
                                  </p:stCondLst>
                                  <p:iterate type="el" backwards="0">
                                    <p:tmAbs val="0"/>
                                  </p:iterate>
                                  <p:childTnLst>
                                    <p:set>
                                      <p:cBhvr>
                                        <p:cTn id="42" fill="hold"/>
                                        <p:tgtEl>
                                          <p:spTgt spid="413">
                                            <p:txEl>
                                              <p:pRg st="7" end="7"/>
                                            </p:txEl>
                                          </p:spTgt>
                                        </p:tgtEl>
                                        <p:attrNameLst>
                                          <p:attrName>style.visibility</p:attrName>
                                        </p:attrNameLst>
                                      </p:cBhvr>
                                      <p:to>
                                        <p:strVal val="visible"/>
                                      </p:to>
                                    </p:set>
                                    <p:animEffect filter="wipe(left)" transition="in">
                                      <p:cBhvr>
                                        <p:cTn id="43" dur="700"/>
                                        <p:tgtEl>
                                          <p:spTgt spid="41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8" presetID="22" grpId="1" fill="hold">
                                  <p:stCondLst>
                                    <p:cond delay="0"/>
                                  </p:stCondLst>
                                  <p:iterate type="el" backwards="0">
                                    <p:tmAbs val="0"/>
                                  </p:iterate>
                                  <p:childTnLst>
                                    <p:set>
                                      <p:cBhvr>
                                        <p:cTn id="47" fill="hold"/>
                                        <p:tgtEl>
                                          <p:spTgt spid="413">
                                            <p:txEl>
                                              <p:pRg st="8" end="8"/>
                                            </p:txEl>
                                          </p:spTgt>
                                        </p:tgtEl>
                                        <p:attrNameLst>
                                          <p:attrName>style.visibility</p:attrName>
                                        </p:attrNameLst>
                                      </p:cBhvr>
                                      <p:to>
                                        <p:strVal val="visible"/>
                                      </p:to>
                                    </p:set>
                                    <p:animEffect filter="wipe(left)" transition="in">
                                      <p:cBhvr>
                                        <p:cTn id="48" dur="700"/>
                                        <p:tgtEl>
                                          <p:spTgt spid="41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8" presetID="22" grpId="1" fill="hold">
                                  <p:stCondLst>
                                    <p:cond delay="0"/>
                                  </p:stCondLst>
                                  <p:iterate type="el" backwards="0">
                                    <p:tmAbs val="0"/>
                                  </p:iterate>
                                  <p:childTnLst>
                                    <p:set>
                                      <p:cBhvr>
                                        <p:cTn id="52" fill="hold"/>
                                        <p:tgtEl>
                                          <p:spTgt spid="413">
                                            <p:txEl>
                                              <p:pRg st="9" end="9"/>
                                            </p:txEl>
                                          </p:spTgt>
                                        </p:tgtEl>
                                        <p:attrNameLst>
                                          <p:attrName>style.visibility</p:attrName>
                                        </p:attrNameLst>
                                      </p:cBhvr>
                                      <p:to>
                                        <p:strVal val="visible"/>
                                      </p:to>
                                    </p:set>
                                    <p:animEffect filter="wipe(left)" transition="in">
                                      <p:cBhvr>
                                        <p:cTn id="53" dur="700"/>
                                        <p:tgtEl>
                                          <p:spTgt spid="41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8" presetID="22" grpId="1" fill="hold">
                                  <p:stCondLst>
                                    <p:cond delay="0"/>
                                  </p:stCondLst>
                                  <p:iterate type="el" backwards="0">
                                    <p:tmAbs val="0"/>
                                  </p:iterate>
                                  <p:childTnLst>
                                    <p:set>
                                      <p:cBhvr>
                                        <p:cTn id="57" fill="hold"/>
                                        <p:tgtEl>
                                          <p:spTgt spid="413">
                                            <p:txEl>
                                              <p:pRg st="10" end="10"/>
                                            </p:txEl>
                                          </p:spTgt>
                                        </p:tgtEl>
                                        <p:attrNameLst>
                                          <p:attrName>style.visibility</p:attrName>
                                        </p:attrNameLst>
                                      </p:cBhvr>
                                      <p:to>
                                        <p:strVal val="visible"/>
                                      </p:to>
                                    </p:set>
                                    <p:animEffect filter="wipe(left)" transition="in">
                                      <p:cBhvr>
                                        <p:cTn id="58" dur="700"/>
                                        <p:tgtEl>
                                          <p:spTgt spid="413">
                                            <p:txEl>
                                              <p:pRg st="10" end="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3"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5" name="Image 14" descr="Image 14"/>
          <p:cNvPicPr>
            <a:picLocks noChangeAspect="1"/>
          </p:cNvPicPr>
          <p:nvPr/>
        </p:nvPicPr>
        <p:blipFill>
          <a:blip r:embed="rId2">
            <a:extLst/>
          </a:blip>
          <a:srcRect l="0" t="1081" r="939" b="0"/>
          <a:stretch>
            <a:fillRect/>
          </a:stretch>
        </p:blipFill>
        <p:spPr>
          <a:xfrm>
            <a:off x="-2" y="-3"/>
            <a:ext cx="13004806" cy="9369593"/>
          </a:xfrm>
          <a:prstGeom prst="rect">
            <a:avLst/>
          </a:prstGeom>
          <a:ln w="12700">
            <a:miter lim="400000"/>
          </a:ln>
        </p:spPr>
      </p:pic>
      <p:pic>
        <p:nvPicPr>
          <p:cNvPr id="416" name="Image 23" descr="Image 23"/>
          <p:cNvPicPr>
            <a:picLocks noChangeAspect="1"/>
          </p:cNvPicPr>
          <p:nvPr/>
        </p:nvPicPr>
        <p:blipFill>
          <a:blip r:embed="rId3">
            <a:extLst/>
          </a:blip>
          <a:srcRect l="0" t="0" r="0" b="39220"/>
          <a:stretch>
            <a:fillRect/>
          </a:stretch>
        </p:blipFill>
        <p:spPr>
          <a:xfrm>
            <a:off x="-3" y="2054796"/>
            <a:ext cx="6880631" cy="3948532"/>
          </a:xfrm>
          <a:prstGeom prst="rect">
            <a:avLst/>
          </a:prstGeom>
          <a:ln w="12700">
            <a:miter lim="400000"/>
          </a:ln>
        </p:spPr>
      </p:pic>
      <p:grpSp>
        <p:nvGrpSpPr>
          <p:cNvPr id="420" name="Groupe 15"/>
          <p:cNvGrpSpPr/>
          <p:nvPr/>
        </p:nvGrpSpPr>
        <p:grpSpPr>
          <a:xfrm>
            <a:off x="-5" y="-346181"/>
            <a:ext cx="13773617" cy="2457878"/>
            <a:chOff x="-1" y="0"/>
            <a:chExt cx="13773615" cy="2457877"/>
          </a:xfrm>
        </p:grpSpPr>
        <p:sp>
          <p:nvSpPr>
            <p:cNvPr id="417" name="Rectangle 16"/>
            <p:cNvSpPr/>
            <p:nvPr/>
          </p:nvSpPr>
          <p:spPr>
            <a:xfrm>
              <a:off x="-2" y="346180"/>
              <a:ext cx="13004808" cy="1804462"/>
            </a:xfrm>
            <a:prstGeom prst="rect">
              <a:avLst/>
            </a:prstGeom>
            <a:solidFill>
              <a:srgbClr val="0099CD"/>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sp>
          <p:nvSpPr>
            <p:cNvPr id="418" name="Ellipse 17"/>
            <p:cNvSpPr/>
            <p:nvPr/>
          </p:nvSpPr>
          <p:spPr>
            <a:xfrm>
              <a:off x="10189211" y="0"/>
              <a:ext cx="3584404" cy="2457878"/>
            </a:xfrm>
            <a:prstGeom prst="ellipse">
              <a:avLst/>
            </a:prstGeom>
            <a:solidFill>
              <a:srgbClr val="9AC13A"/>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19" name="Picture 1" descr="Picture 1"/>
            <p:cNvPicPr>
              <a:picLocks noChangeAspect="1"/>
            </p:cNvPicPr>
            <p:nvPr/>
          </p:nvPicPr>
          <p:blipFill>
            <a:blip r:embed="rId4">
              <a:extLst/>
            </a:blip>
            <a:stretch>
              <a:fillRect/>
            </a:stretch>
          </p:blipFill>
          <p:spPr>
            <a:xfrm>
              <a:off x="255305" y="512056"/>
              <a:ext cx="2508361" cy="1435000"/>
            </a:xfrm>
            <a:prstGeom prst="rect">
              <a:avLst/>
            </a:prstGeom>
            <a:ln w="12700" cap="flat">
              <a:noFill/>
              <a:miter lim="400000"/>
            </a:ln>
            <a:effectLst>
              <a:outerShdw sx="100000" sy="100000" kx="0" ky="0" algn="b" rotWithShape="0" blurRad="266700" dist="0" dir="0">
                <a:srgbClr val="000000">
                  <a:alpha val="70000"/>
                </a:srgbClr>
              </a:outerShdw>
            </a:effectLst>
          </p:spPr>
        </p:pic>
      </p:grpSp>
      <p:sp>
        <p:nvSpPr>
          <p:cNvPr id="421" name="Titre 1"/>
          <p:cNvSpPr txBox="1"/>
          <p:nvPr>
            <p:ph type="title"/>
          </p:nvPr>
        </p:nvSpPr>
        <p:spPr>
          <a:xfrm>
            <a:off x="635527" y="63465"/>
            <a:ext cx="11704323" cy="1625601"/>
          </a:xfrm>
          <a:prstGeom prst="rect">
            <a:avLst/>
          </a:prstGeom>
        </p:spPr>
        <p:txBody>
          <a:bodyPr/>
          <a:lstStyle>
            <a:lvl1pPr>
              <a:defRPr b="1" sz="5200">
                <a:solidFill>
                  <a:srgbClr val="CB351B"/>
                </a:solidFill>
              </a:defRPr>
            </a:lvl1pPr>
          </a:lstStyle>
          <a:p>
            <a:pPr/>
            <a:r>
              <a:t>Quels sont nos objectifs ?</a:t>
            </a:r>
          </a:p>
        </p:txBody>
      </p:sp>
      <p:grpSp>
        <p:nvGrpSpPr>
          <p:cNvPr id="424" name="Groupe 25"/>
          <p:cNvGrpSpPr/>
          <p:nvPr/>
        </p:nvGrpSpPr>
        <p:grpSpPr>
          <a:xfrm>
            <a:off x="-1" y="8346919"/>
            <a:ext cx="13004803" cy="1406686"/>
            <a:chOff x="0" y="0"/>
            <a:chExt cx="13004801" cy="1406684"/>
          </a:xfrm>
        </p:grpSpPr>
        <p:sp>
          <p:nvSpPr>
            <p:cNvPr id="422" name="Rectangle 26"/>
            <p:cNvSpPr/>
            <p:nvPr/>
          </p:nvSpPr>
          <p:spPr>
            <a:xfrm>
              <a:off x="0" y="1035982"/>
              <a:ext cx="13004803" cy="65026"/>
            </a:xfrm>
            <a:prstGeom prst="rect">
              <a:avLst/>
            </a:prstGeom>
            <a:solidFill>
              <a:srgbClr val="996632"/>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23" name="Picture 2" descr="Picture 2"/>
            <p:cNvPicPr>
              <a:picLocks noChangeAspect="1"/>
            </p:cNvPicPr>
            <p:nvPr/>
          </p:nvPicPr>
          <p:blipFill>
            <a:blip r:embed="rId5">
              <a:extLst/>
            </a:blip>
            <a:stretch>
              <a:fillRect/>
            </a:stretch>
          </p:blipFill>
          <p:spPr>
            <a:xfrm>
              <a:off x="11520559" y="0"/>
              <a:ext cx="995705" cy="1406685"/>
            </a:xfrm>
            <a:prstGeom prst="rect">
              <a:avLst/>
            </a:prstGeom>
            <a:ln w="12700" cap="flat">
              <a:noFill/>
              <a:miter lim="400000"/>
            </a:ln>
            <a:effectLst/>
          </p:spPr>
        </p:pic>
      </p:grpSp>
      <p:sp>
        <p:nvSpPr>
          <p:cNvPr id="425" name="Rectangle 2"/>
          <p:cNvSpPr txBox="1"/>
          <p:nvPr/>
        </p:nvSpPr>
        <p:spPr>
          <a:xfrm>
            <a:off x="6292767" y="7148712"/>
            <a:ext cx="5735040" cy="1673046"/>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ctr" defTabSz="1300480">
              <a:defRPr b="1" sz="3400">
                <a:solidFill>
                  <a:srgbClr val="C00000"/>
                </a:solidFill>
                <a:latin typeface="Calibri"/>
                <a:ea typeface="Calibri"/>
                <a:cs typeface="Calibri"/>
                <a:sym typeface="Calibri"/>
              </a:defRPr>
            </a:lvl1pPr>
          </a:lstStyle>
          <a:p>
            <a:pPr/>
            <a:r>
              <a:t>Développer ces objectifs reste la démarche essentielle de DFD 40.</a:t>
            </a:r>
          </a:p>
        </p:txBody>
      </p:sp>
      <p:sp>
        <p:nvSpPr>
          <p:cNvPr id="426" name="ZoneTexte 15"/>
          <p:cNvSpPr txBox="1"/>
          <p:nvPr/>
        </p:nvSpPr>
        <p:spPr>
          <a:xfrm>
            <a:off x="204820" y="7334673"/>
            <a:ext cx="2610773" cy="1167674"/>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ctr" defTabSz="1300480">
              <a:defRPr b="1" sz="2400">
                <a:solidFill>
                  <a:srgbClr val="FFFFFF"/>
                </a:solidFill>
                <a:latin typeface="Calibri"/>
                <a:ea typeface="Calibri"/>
                <a:cs typeface="Calibri"/>
                <a:sym typeface="Calibri"/>
              </a:defRPr>
            </a:pPr>
            <a:r>
              <a:t>Connaissance</a:t>
            </a:r>
          </a:p>
          <a:p>
            <a:pPr algn="ctr" defTabSz="1300480">
              <a:defRPr b="1" sz="2400">
                <a:solidFill>
                  <a:srgbClr val="FFFFFF"/>
                </a:solidFill>
                <a:latin typeface="Calibri"/>
                <a:ea typeface="Calibri"/>
                <a:cs typeface="Calibri"/>
                <a:sym typeface="Calibri"/>
              </a:defRPr>
            </a:pPr>
            <a:r>
              <a:t>et Reconnaissance de la Dyspraxie</a:t>
            </a:r>
          </a:p>
        </p:txBody>
      </p:sp>
      <p:sp>
        <p:nvSpPr>
          <p:cNvPr id="427" name="ZoneTexte 19"/>
          <p:cNvSpPr txBox="1"/>
          <p:nvPr/>
        </p:nvSpPr>
        <p:spPr>
          <a:xfrm>
            <a:off x="2610765" y="6328726"/>
            <a:ext cx="2867524" cy="1167674"/>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ctr" defTabSz="1300480">
              <a:defRPr b="1" sz="2400">
                <a:solidFill>
                  <a:srgbClr val="FFFFFF"/>
                </a:solidFill>
                <a:latin typeface="Calibri"/>
                <a:ea typeface="Calibri"/>
                <a:cs typeface="Calibri"/>
                <a:sym typeface="Calibri"/>
              </a:defRPr>
            </a:pPr>
            <a:r>
              <a:t>Aide,</a:t>
            </a:r>
          </a:p>
          <a:p>
            <a:pPr algn="ctr" defTabSz="1300480">
              <a:defRPr b="1" sz="2400">
                <a:solidFill>
                  <a:srgbClr val="FFFFFF"/>
                </a:solidFill>
                <a:latin typeface="Calibri"/>
                <a:ea typeface="Calibri"/>
                <a:cs typeface="Calibri"/>
                <a:sym typeface="Calibri"/>
              </a:defRPr>
            </a:pPr>
            <a:r>
              <a:t>Conseil,</a:t>
            </a:r>
          </a:p>
          <a:p>
            <a:pPr algn="ctr" defTabSz="1300480">
              <a:defRPr b="1" sz="2400">
                <a:solidFill>
                  <a:srgbClr val="FFFFFF"/>
                </a:solidFill>
                <a:latin typeface="Calibri"/>
                <a:ea typeface="Calibri"/>
                <a:cs typeface="Calibri"/>
                <a:sym typeface="Calibri"/>
              </a:defRPr>
            </a:pPr>
            <a:r>
              <a:t>Accompagnement</a:t>
            </a:r>
          </a:p>
        </p:txBody>
      </p:sp>
      <p:sp>
        <p:nvSpPr>
          <p:cNvPr id="428" name="ZoneTexte 20"/>
          <p:cNvSpPr txBox="1"/>
          <p:nvPr/>
        </p:nvSpPr>
        <p:spPr>
          <a:xfrm>
            <a:off x="5068639" y="5288920"/>
            <a:ext cx="2867522" cy="799374"/>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ctr" defTabSz="1300480">
              <a:defRPr b="1" sz="2400">
                <a:solidFill>
                  <a:srgbClr val="FFFFFF"/>
                </a:solidFill>
                <a:latin typeface="Calibri"/>
                <a:ea typeface="Calibri"/>
                <a:cs typeface="Calibri"/>
                <a:sym typeface="Calibri"/>
              </a:defRPr>
            </a:pPr>
            <a:r>
              <a:t>Inclusion</a:t>
            </a:r>
          </a:p>
          <a:p>
            <a:pPr algn="ctr" defTabSz="1300480">
              <a:defRPr b="1" sz="2400">
                <a:solidFill>
                  <a:srgbClr val="FFFFFF"/>
                </a:solidFill>
                <a:latin typeface="Calibri"/>
                <a:ea typeface="Calibri"/>
                <a:cs typeface="Calibri"/>
                <a:sym typeface="Calibri"/>
              </a:defRPr>
            </a:pPr>
            <a:r>
              <a:t>Scolaire</a:t>
            </a:r>
          </a:p>
        </p:txBody>
      </p:sp>
      <p:sp>
        <p:nvSpPr>
          <p:cNvPr id="429" name="ZoneTexte 21"/>
          <p:cNvSpPr txBox="1"/>
          <p:nvPr/>
        </p:nvSpPr>
        <p:spPr>
          <a:xfrm>
            <a:off x="7321691" y="4057508"/>
            <a:ext cx="2867521" cy="799374"/>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ctr" defTabSz="1300480">
              <a:defRPr b="1" sz="2400">
                <a:solidFill>
                  <a:srgbClr val="FFFFFF"/>
                </a:solidFill>
                <a:latin typeface="Calibri"/>
                <a:ea typeface="Calibri"/>
                <a:cs typeface="Calibri"/>
                <a:sym typeface="Calibri"/>
              </a:defRPr>
            </a:pPr>
            <a:r>
              <a:t>Epanouissement</a:t>
            </a:r>
          </a:p>
          <a:p>
            <a:pPr algn="ctr" defTabSz="1300480">
              <a:defRPr b="1" sz="2400">
                <a:solidFill>
                  <a:srgbClr val="FFFFFF"/>
                </a:solidFill>
                <a:latin typeface="Calibri"/>
                <a:ea typeface="Calibri"/>
                <a:cs typeface="Calibri"/>
                <a:sym typeface="Calibri"/>
              </a:defRPr>
            </a:pPr>
            <a:r>
              <a:t>Extrascolaire</a:t>
            </a:r>
          </a:p>
        </p:txBody>
      </p:sp>
      <p:sp>
        <p:nvSpPr>
          <p:cNvPr id="430" name="ZoneTexte 22"/>
          <p:cNvSpPr txBox="1"/>
          <p:nvPr/>
        </p:nvSpPr>
        <p:spPr>
          <a:xfrm>
            <a:off x="10086798" y="2452784"/>
            <a:ext cx="2867522" cy="1535974"/>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ctr" defTabSz="1300480">
              <a:defRPr b="1" sz="2400">
                <a:solidFill>
                  <a:srgbClr val="FFFFFF"/>
                </a:solidFill>
                <a:latin typeface="Calibri"/>
                <a:ea typeface="Calibri"/>
                <a:cs typeface="Calibri"/>
                <a:sym typeface="Calibri"/>
              </a:defRPr>
            </a:pPr>
            <a:r>
              <a:t>Formation Professionnelle,</a:t>
            </a:r>
          </a:p>
          <a:p>
            <a:pPr algn="ctr" defTabSz="1300480">
              <a:defRPr b="1" sz="2400">
                <a:solidFill>
                  <a:srgbClr val="FFFFFF"/>
                </a:solidFill>
                <a:latin typeface="Calibri"/>
                <a:ea typeface="Calibri"/>
                <a:cs typeface="Calibri"/>
                <a:sym typeface="Calibri"/>
              </a:defRPr>
            </a:pPr>
            <a:r>
              <a:t>Emploi,</a:t>
            </a:r>
          </a:p>
          <a:p>
            <a:pPr algn="ctr" defTabSz="1300480">
              <a:defRPr b="1" sz="2400">
                <a:solidFill>
                  <a:srgbClr val="FFFFFF"/>
                </a:solidFill>
                <a:latin typeface="Calibri"/>
                <a:ea typeface="Calibri"/>
                <a:cs typeface="Calibri"/>
                <a:sym typeface="Calibri"/>
              </a:defRPr>
            </a:pPr>
            <a:r>
              <a:t>Vie Sociale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 presetID="18" grpId="1" fill="hold">
                                  <p:stCondLst>
                                    <p:cond delay="0"/>
                                  </p:stCondLst>
                                  <p:iterate type="el" backwards="0">
                                    <p:tmAbs val="0"/>
                                  </p:iterate>
                                  <p:childTnLst>
                                    <p:set>
                                      <p:cBhvr>
                                        <p:cTn id="6" fill="hold"/>
                                        <p:tgtEl>
                                          <p:spTgt spid="416"/>
                                        </p:tgtEl>
                                        <p:attrNameLst>
                                          <p:attrName>style.visibility</p:attrName>
                                        </p:attrNameLst>
                                      </p:cBhvr>
                                      <p:to>
                                        <p:strVal val="visible"/>
                                      </p:to>
                                    </p:set>
                                    <p:animEffect filter="strips(upRight)" transition="in">
                                      <p:cBhvr>
                                        <p:cTn id="7" dur="700"/>
                                        <p:tgtEl>
                                          <p:spTgt spid="41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 presetID="18" grpId="2" fill="hold">
                                  <p:stCondLst>
                                    <p:cond delay="0"/>
                                  </p:stCondLst>
                                  <p:iterate type="el" backwards="0">
                                    <p:tmAbs val="0"/>
                                  </p:iterate>
                                  <p:childTnLst>
                                    <p:set>
                                      <p:cBhvr>
                                        <p:cTn id="11" fill="hold"/>
                                        <p:tgtEl>
                                          <p:spTgt spid="426"/>
                                        </p:tgtEl>
                                        <p:attrNameLst>
                                          <p:attrName>style.visibility</p:attrName>
                                        </p:attrNameLst>
                                      </p:cBhvr>
                                      <p:to>
                                        <p:strVal val="visible"/>
                                      </p:to>
                                    </p:set>
                                    <p:animEffect filter="strips(upRight)" transition="in">
                                      <p:cBhvr>
                                        <p:cTn id="12" dur="700"/>
                                        <p:tgtEl>
                                          <p:spTgt spid="42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3" presetID="18" grpId="3" fill="hold">
                                  <p:stCondLst>
                                    <p:cond delay="0"/>
                                  </p:stCondLst>
                                  <p:iterate type="el" backwards="0">
                                    <p:tmAbs val="0"/>
                                  </p:iterate>
                                  <p:childTnLst>
                                    <p:set>
                                      <p:cBhvr>
                                        <p:cTn id="16" fill="hold"/>
                                        <p:tgtEl>
                                          <p:spTgt spid="427"/>
                                        </p:tgtEl>
                                        <p:attrNameLst>
                                          <p:attrName>style.visibility</p:attrName>
                                        </p:attrNameLst>
                                      </p:cBhvr>
                                      <p:to>
                                        <p:strVal val="visible"/>
                                      </p:to>
                                    </p:set>
                                    <p:animEffect filter="strips(upRight)" transition="in">
                                      <p:cBhvr>
                                        <p:cTn id="17" dur="700"/>
                                        <p:tgtEl>
                                          <p:spTgt spid="42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3" presetID="18" grpId="4" fill="hold">
                                  <p:stCondLst>
                                    <p:cond delay="0"/>
                                  </p:stCondLst>
                                  <p:iterate type="el" backwards="0">
                                    <p:tmAbs val="0"/>
                                  </p:iterate>
                                  <p:childTnLst>
                                    <p:set>
                                      <p:cBhvr>
                                        <p:cTn id="21" fill="hold"/>
                                        <p:tgtEl>
                                          <p:spTgt spid="428"/>
                                        </p:tgtEl>
                                        <p:attrNameLst>
                                          <p:attrName>style.visibility</p:attrName>
                                        </p:attrNameLst>
                                      </p:cBhvr>
                                      <p:to>
                                        <p:strVal val="visible"/>
                                      </p:to>
                                    </p:set>
                                    <p:animEffect filter="strips(upRight)" transition="in">
                                      <p:cBhvr>
                                        <p:cTn id="22" dur="700"/>
                                        <p:tgtEl>
                                          <p:spTgt spid="428"/>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3" presetID="18" grpId="5" fill="hold">
                                  <p:stCondLst>
                                    <p:cond delay="0"/>
                                  </p:stCondLst>
                                  <p:iterate type="el" backwards="0">
                                    <p:tmAbs val="0"/>
                                  </p:iterate>
                                  <p:childTnLst>
                                    <p:set>
                                      <p:cBhvr>
                                        <p:cTn id="26" fill="hold"/>
                                        <p:tgtEl>
                                          <p:spTgt spid="429"/>
                                        </p:tgtEl>
                                        <p:attrNameLst>
                                          <p:attrName>style.visibility</p:attrName>
                                        </p:attrNameLst>
                                      </p:cBhvr>
                                      <p:to>
                                        <p:strVal val="visible"/>
                                      </p:to>
                                    </p:set>
                                    <p:animEffect filter="strips(upRight)" transition="in">
                                      <p:cBhvr>
                                        <p:cTn id="27" dur="700"/>
                                        <p:tgtEl>
                                          <p:spTgt spid="429"/>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3" presetID="18" grpId="6" fill="hold">
                                  <p:stCondLst>
                                    <p:cond delay="0"/>
                                  </p:stCondLst>
                                  <p:iterate type="el" backwards="0">
                                    <p:tmAbs val="0"/>
                                  </p:iterate>
                                  <p:childTnLst>
                                    <p:set>
                                      <p:cBhvr>
                                        <p:cTn id="31" fill="hold"/>
                                        <p:tgtEl>
                                          <p:spTgt spid="430"/>
                                        </p:tgtEl>
                                        <p:attrNameLst>
                                          <p:attrName>style.visibility</p:attrName>
                                        </p:attrNameLst>
                                      </p:cBhvr>
                                      <p:to>
                                        <p:strVal val="visible"/>
                                      </p:to>
                                    </p:set>
                                    <p:animEffect filter="strips(upRight)" transition="in">
                                      <p:cBhvr>
                                        <p:cTn id="32" dur="700"/>
                                        <p:tgtEl>
                                          <p:spTgt spid="430"/>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 grpId="7" fill="hold">
                                  <p:stCondLst>
                                    <p:cond delay="0"/>
                                  </p:stCondLst>
                                  <p:iterate type="el" backwards="0">
                                    <p:tmAbs val="0"/>
                                  </p:iterate>
                                  <p:childTnLst>
                                    <p:set>
                                      <p:cBhvr>
                                        <p:cTn id="36" fill="hold"/>
                                        <p:tgtEl>
                                          <p:spTgt spid="425"/>
                                        </p:tgtEl>
                                        <p:attrNameLst>
                                          <p:attrName>style.visibility</p:attrName>
                                        </p:attrNameLst>
                                      </p:cBhvr>
                                      <p:to>
                                        <p:strVal val="visible"/>
                                      </p:to>
                                    </p:set>
                                    <p:anim calcmode="lin" valueType="num">
                                      <p:cBhvr>
                                        <p:cTn id="37" dur="1250" fill="hold"/>
                                        <p:tgtEl>
                                          <p:spTgt spid="425"/>
                                        </p:tgtEl>
                                        <p:attrNameLst>
                                          <p:attrName>ppt_x</p:attrName>
                                        </p:attrNameLst>
                                      </p:cBhvr>
                                      <p:tavLst>
                                        <p:tav tm="0">
                                          <p:val>
                                            <p:strVal val="0-#ppt_w/2"/>
                                          </p:val>
                                        </p:tav>
                                        <p:tav tm="100000">
                                          <p:val>
                                            <p:strVal val="#ppt_x"/>
                                          </p:val>
                                        </p:tav>
                                      </p:tavLst>
                                    </p:anim>
                                    <p:anim calcmode="lin" valueType="num">
                                      <p:cBhvr>
                                        <p:cTn id="38" dur="1250" fill="hold"/>
                                        <p:tgtEl>
                                          <p:spTgt spid="4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8" grpId="4"/>
      <p:bldP build="whole" bldLvl="1" animBg="1" rev="0" advAuto="0" spid="426" grpId="2"/>
      <p:bldP build="whole" bldLvl="1" animBg="1" rev="0" advAuto="0" spid="425" grpId="7"/>
      <p:bldP build="whole" bldLvl="1" animBg="1" rev="0" advAuto="0" spid="416" grpId="1"/>
      <p:bldP build="whole" bldLvl="1" animBg="1" rev="0" advAuto="0" spid="429" grpId="5"/>
      <p:bldP build="whole" bldLvl="1" animBg="1" rev="0" advAuto="0" spid="427" grpId="3"/>
      <p:bldP build="whole" bldLvl="1" animBg="1" rev="0" advAuto="0" spid="430" grpId="6"/>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5" name="Groupe 15"/>
          <p:cNvGrpSpPr/>
          <p:nvPr/>
        </p:nvGrpSpPr>
        <p:grpSpPr>
          <a:xfrm>
            <a:off x="-35227" y="-363098"/>
            <a:ext cx="13773613" cy="2457878"/>
            <a:chOff x="0" y="0"/>
            <a:chExt cx="13773611" cy="2457877"/>
          </a:xfrm>
        </p:grpSpPr>
        <p:sp>
          <p:nvSpPr>
            <p:cNvPr id="432" name="Rectangle 16"/>
            <p:cNvSpPr/>
            <p:nvPr/>
          </p:nvSpPr>
          <p:spPr>
            <a:xfrm>
              <a:off x="-1" y="346180"/>
              <a:ext cx="13004803" cy="1804462"/>
            </a:xfrm>
            <a:prstGeom prst="rect">
              <a:avLst/>
            </a:prstGeom>
            <a:solidFill>
              <a:srgbClr val="0099CD"/>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sp>
          <p:nvSpPr>
            <p:cNvPr id="433" name="Ellipse 17"/>
            <p:cNvSpPr/>
            <p:nvPr/>
          </p:nvSpPr>
          <p:spPr>
            <a:xfrm>
              <a:off x="10189209" y="0"/>
              <a:ext cx="3584403" cy="2457878"/>
            </a:xfrm>
            <a:prstGeom prst="ellipse">
              <a:avLst/>
            </a:prstGeom>
            <a:solidFill>
              <a:srgbClr val="9AC13A"/>
            </a:solidFill>
            <a:ln w="12700" cap="flat">
              <a:noFill/>
              <a:miter lim="400000"/>
            </a:ln>
            <a:effectLst/>
          </p:spPr>
          <p:txBody>
            <a:bodyPr wrap="square" lIns="50800" tIns="50800" rIns="50800" bIns="50800" numCol="1" anchor="ctr">
              <a:noAutofit/>
            </a:bodyPr>
            <a:lstStyle/>
            <a:p>
              <a:pPr algn="ctr" defTabSz="1300480">
                <a:defRPr b="1" sz="3400" u="sng">
                  <a:solidFill>
                    <a:srgbClr val="FFFFFF"/>
                  </a:solidFill>
                  <a:latin typeface="Calibri"/>
                  <a:ea typeface="Calibri"/>
                  <a:cs typeface="Calibri"/>
                  <a:sym typeface="Calibri"/>
                </a:defRPr>
              </a:pPr>
            </a:p>
          </p:txBody>
        </p:sp>
        <p:pic>
          <p:nvPicPr>
            <p:cNvPr id="434" name="Picture 1" descr="Picture 1"/>
            <p:cNvPicPr>
              <a:picLocks noChangeAspect="1"/>
            </p:cNvPicPr>
            <p:nvPr/>
          </p:nvPicPr>
          <p:blipFill>
            <a:blip r:embed="rId2">
              <a:extLst/>
            </a:blip>
            <a:stretch>
              <a:fillRect/>
            </a:stretch>
          </p:blipFill>
          <p:spPr>
            <a:xfrm>
              <a:off x="255305" y="512056"/>
              <a:ext cx="2508360" cy="1435000"/>
            </a:xfrm>
            <a:prstGeom prst="rect">
              <a:avLst/>
            </a:prstGeom>
            <a:ln w="12700" cap="flat">
              <a:noFill/>
              <a:miter lim="400000"/>
            </a:ln>
            <a:effectLst>
              <a:outerShdw sx="100000" sy="100000" kx="0" ky="0" algn="b" rotWithShape="0" blurRad="266700" dist="0" dir="0">
                <a:srgbClr val="000000">
                  <a:alpha val="70000"/>
                </a:srgbClr>
              </a:outerShdw>
            </a:effectLst>
          </p:spPr>
        </p:pic>
      </p:grpSp>
      <p:sp>
        <p:nvSpPr>
          <p:cNvPr id="436" name="Titre 1"/>
          <p:cNvSpPr txBox="1"/>
          <p:nvPr>
            <p:ph type="title"/>
          </p:nvPr>
        </p:nvSpPr>
        <p:spPr>
          <a:xfrm>
            <a:off x="562539" y="63465"/>
            <a:ext cx="11704323" cy="1625601"/>
          </a:xfrm>
          <a:prstGeom prst="rect">
            <a:avLst/>
          </a:prstGeom>
        </p:spPr>
        <p:txBody>
          <a:bodyPr/>
          <a:lstStyle>
            <a:lvl1pPr>
              <a:defRPr b="1" sz="5600">
                <a:solidFill>
                  <a:srgbClr val="CB351B"/>
                </a:solidFill>
              </a:defRPr>
            </a:lvl1pPr>
          </a:lstStyle>
          <a:p>
            <a:pPr/>
            <a:r>
              <a:t>Sensibilisation</a:t>
            </a:r>
          </a:p>
        </p:txBody>
      </p:sp>
      <p:grpSp>
        <p:nvGrpSpPr>
          <p:cNvPr id="439" name="Groupe 25"/>
          <p:cNvGrpSpPr/>
          <p:nvPr/>
        </p:nvGrpSpPr>
        <p:grpSpPr>
          <a:xfrm>
            <a:off x="-1" y="8346919"/>
            <a:ext cx="13004803" cy="1406686"/>
            <a:chOff x="0" y="0"/>
            <a:chExt cx="13004801" cy="1406684"/>
          </a:xfrm>
        </p:grpSpPr>
        <p:sp>
          <p:nvSpPr>
            <p:cNvPr id="437" name="Rectangle 26"/>
            <p:cNvSpPr/>
            <p:nvPr/>
          </p:nvSpPr>
          <p:spPr>
            <a:xfrm>
              <a:off x="0" y="1035982"/>
              <a:ext cx="13004803" cy="65026"/>
            </a:xfrm>
            <a:prstGeom prst="rect">
              <a:avLst/>
            </a:prstGeom>
            <a:solidFill>
              <a:srgbClr val="996632"/>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38" name="Picture 2" descr="Picture 2"/>
            <p:cNvPicPr>
              <a:picLocks noChangeAspect="1"/>
            </p:cNvPicPr>
            <p:nvPr/>
          </p:nvPicPr>
          <p:blipFill>
            <a:blip r:embed="rId3">
              <a:extLst/>
            </a:blip>
            <a:stretch>
              <a:fillRect/>
            </a:stretch>
          </p:blipFill>
          <p:spPr>
            <a:xfrm>
              <a:off x="11520559" y="0"/>
              <a:ext cx="995705" cy="1406685"/>
            </a:xfrm>
            <a:prstGeom prst="rect">
              <a:avLst/>
            </a:prstGeom>
            <a:ln w="12700" cap="flat">
              <a:noFill/>
              <a:miter lim="400000"/>
            </a:ln>
            <a:effectLst/>
          </p:spPr>
        </p:pic>
      </p:grpSp>
      <p:sp>
        <p:nvSpPr>
          <p:cNvPr id="440" name="ZoneTexte 12"/>
          <p:cNvSpPr txBox="1"/>
          <p:nvPr/>
        </p:nvSpPr>
        <p:spPr>
          <a:xfrm>
            <a:off x="869774" y="3212094"/>
            <a:ext cx="7680853" cy="3780799"/>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1300480">
              <a:buSzPct val="100000"/>
              <a:buBlip>
                <a:blip r:embed="rId4"/>
              </a:buBlip>
              <a:defRPr sz="2800">
                <a:solidFill>
                  <a:srgbClr val="808080"/>
                </a:solidFill>
                <a:latin typeface="Calibri"/>
                <a:ea typeface="Calibri"/>
                <a:cs typeface="Calibri"/>
                <a:sym typeface="Calibri"/>
              </a:defRPr>
            </a:pPr>
            <a:r>
              <a:t>  </a:t>
            </a:r>
            <a:r>
              <a:rPr b="1">
                <a:solidFill>
                  <a:srgbClr val="000000"/>
                </a:solidFill>
              </a:rPr>
              <a:t>Actions de sensibilisation auprès :</a:t>
            </a:r>
          </a:p>
          <a:p>
            <a:pPr defTabSz="1300480">
              <a:defRPr sz="2800">
                <a:solidFill>
                  <a:srgbClr val="808080"/>
                </a:solidFill>
                <a:latin typeface="Calibri"/>
                <a:ea typeface="Calibri"/>
                <a:cs typeface="Calibri"/>
                <a:sym typeface="Calibri"/>
              </a:defRPr>
            </a:pPr>
          </a:p>
          <a:p>
            <a:pPr lvl="1" marL="937260" indent="-480059" defTabSz="1300480">
              <a:lnSpc>
                <a:spcPct val="150000"/>
              </a:lnSpc>
              <a:buSzPct val="100000"/>
              <a:buFont typeface="Calibri"/>
              <a:buChar char="❖"/>
              <a:defRPr sz="2800">
                <a:latin typeface="Calibri"/>
                <a:ea typeface="Calibri"/>
                <a:cs typeface="Calibri"/>
                <a:sym typeface="Calibri"/>
              </a:defRPr>
            </a:pPr>
            <a:r>
              <a:t>des familles</a:t>
            </a:r>
          </a:p>
          <a:p>
            <a:pPr lvl="1" marL="937260" indent="-480059" defTabSz="1300480">
              <a:lnSpc>
                <a:spcPct val="150000"/>
              </a:lnSpc>
              <a:buSzPct val="100000"/>
              <a:buFont typeface="Calibri"/>
              <a:buChar char="❖"/>
              <a:defRPr sz="2800">
                <a:latin typeface="Calibri"/>
                <a:ea typeface="Calibri"/>
                <a:cs typeface="Calibri"/>
                <a:sym typeface="Calibri"/>
              </a:defRPr>
            </a:pPr>
            <a:r>
              <a:t>de l’Education Nationale</a:t>
            </a:r>
          </a:p>
          <a:p>
            <a:pPr lvl="1" marL="937260" indent="-480059" defTabSz="1300480">
              <a:lnSpc>
                <a:spcPct val="150000"/>
              </a:lnSpc>
              <a:buSzPct val="100000"/>
              <a:buFont typeface="Calibri"/>
              <a:buChar char="❖"/>
              <a:defRPr sz="2800">
                <a:latin typeface="Calibri"/>
                <a:ea typeface="Calibri"/>
                <a:cs typeface="Calibri"/>
                <a:sym typeface="Calibri"/>
              </a:defRPr>
            </a:pPr>
            <a:r>
              <a:t>des professionnels de santé</a:t>
            </a:r>
          </a:p>
          <a:p>
            <a:pPr lvl="1" marL="937260" indent="-480059" defTabSz="1300480">
              <a:lnSpc>
                <a:spcPct val="150000"/>
              </a:lnSpc>
              <a:buSzPct val="100000"/>
              <a:buFont typeface="Calibri"/>
              <a:buChar char="❖"/>
              <a:defRPr sz="2800">
                <a:latin typeface="Calibri"/>
                <a:ea typeface="Calibri"/>
                <a:cs typeface="Calibri"/>
                <a:sym typeface="Calibri"/>
              </a:defRPr>
            </a:pPr>
            <a:r>
              <a:t>des entreprises</a:t>
            </a:r>
          </a:p>
          <a:p>
            <a:pPr lvl="1" marL="937260" indent="-480059" defTabSz="1300480">
              <a:lnSpc>
                <a:spcPct val="150000"/>
              </a:lnSpc>
              <a:buSzPct val="100000"/>
              <a:buFont typeface="Calibri"/>
              <a:buChar char="❖"/>
              <a:defRPr sz="2800">
                <a:latin typeface="Calibri"/>
                <a:ea typeface="Calibri"/>
                <a:cs typeface="Calibri"/>
                <a:sym typeface="Calibri"/>
              </a:defRPr>
            </a:pPr>
            <a:r>
              <a:t>des personnels des médiathèques.</a:t>
            </a:r>
          </a:p>
        </p:txBody>
      </p:sp>
      <p:pic>
        <p:nvPicPr>
          <p:cNvPr id="441" name="Picture 2" descr="Picture 2"/>
          <p:cNvPicPr>
            <a:picLocks noChangeAspect="1"/>
          </p:cNvPicPr>
          <p:nvPr/>
        </p:nvPicPr>
        <p:blipFill>
          <a:blip r:embed="rId5">
            <a:extLst/>
          </a:blip>
          <a:stretch>
            <a:fillRect/>
          </a:stretch>
        </p:blipFill>
        <p:spPr>
          <a:xfrm>
            <a:off x="7696217" y="4170829"/>
            <a:ext cx="4915538" cy="280998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0">
                                            <p:bg/>
                                          </p:spTgt>
                                        </p:tgtEl>
                                        <p:attrNameLst>
                                          <p:attrName>style.visibility</p:attrName>
                                        </p:attrNameLst>
                                      </p:cBhvr>
                                      <p:to>
                                        <p:strVal val="visible"/>
                                      </p:to>
                                    </p:set>
                                    <p:animEffect filter="wipe(left)" transition="in">
                                      <p:cBhvr>
                                        <p:cTn id="7" dur="700"/>
                                        <p:tgtEl>
                                          <p:spTgt spid="44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40">
                                            <p:txEl>
                                              <p:pRg st="0" end="0"/>
                                            </p:txEl>
                                          </p:spTgt>
                                        </p:tgtEl>
                                        <p:attrNameLst>
                                          <p:attrName>style.visibility</p:attrName>
                                        </p:attrNameLst>
                                      </p:cBhvr>
                                      <p:to>
                                        <p:strVal val="visible"/>
                                      </p:to>
                                    </p:set>
                                    <p:animEffect filter="wipe(left)" transition="in">
                                      <p:cBhvr>
                                        <p:cTn id="10" dur="700"/>
                                        <p:tgtEl>
                                          <p:spTgt spid="440">
                                            <p:txEl>
                                              <p:pRg st="0" end="0"/>
                                            </p:txEl>
                                          </p:spTgt>
                                        </p:tgtEl>
                                      </p:cBhvr>
                                    </p:animEffect>
                                  </p:childTnLst>
                                </p:cTn>
                              </p:par>
                            </p:childTnLst>
                          </p:cTn>
                        </p:par>
                        <p:par>
                          <p:cTn id="11" fill="hold">
                            <p:stCondLst>
                              <p:cond delay="700"/>
                            </p:stCondLst>
                            <p:childTnLst>
                              <p:par>
                                <p:cTn id="12" presetClass="entr" nodeType="afterEffect" presetSubtype="8" presetID="22" grpId="1" fill="hold">
                                  <p:stCondLst>
                                    <p:cond delay="0"/>
                                  </p:stCondLst>
                                  <p:iterate type="el" backwards="0">
                                    <p:tmAbs val="0"/>
                                  </p:iterate>
                                  <p:childTnLst>
                                    <p:set>
                                      <p:cBhvr>
                                        <p:cTn id="13" fill="hold"/>
                                        <p:tgtEl>
                                          <p:spTgt spid="440">
                                            <p:txEl>
                                              <p:pRg st="1" end="1"/>
                                            </p:txEl>
                                          </p:spTgt>
                                        </p:tgtEl>
                                        <p:attrNameLst>
                                          <p:attrName>style.visibility</p:attrName>
                                        </p:attrNameLst>
                                      </p:cBhvr>
                                      <p:to>
                                        <p:strVal val="visible"/>
                                      </p:to>
                                    </p:set>
                                    <p:animEffect filter="wipe(left)" transition="in">
                                      <p:cBhvr>
                                        <p:cTn id="14" dur="700"/>
                                        <p:tgtEl>
                                          <p:spTgt spid="440">
                                            <p:txEl>
                                              <p:pRg st="1" end="1"/>
                                            </p:txEl>
                                          </p:spTgt>
                                        </p:tgtEl>
                                      </p:cBhvr>
                                    </p:animEffect>
                                  </p:childTnLst>
                                </p:cTn>
                              </p:par>
                            </p:childTnLst>
                          </p:cTn>
                        </p:par>
                        <p:par>
                          <p:cTn id="15" fill="hold">
                            <p:stCondLst>
                              <p:cond delay="1400"/>
                            </p:stCondLst>
                            <p:childTnLst>
                              <p:par>
                                <p:cTn id="16" presetClass="entr" nodeType="afterEffect" presetSubtype="8" presetID="22" grpId="1" fill="hold">
                                  <p:stCondLst>
                                    <p:cond delay="0"/>
                                  </p:stCondLst>
                                  <p:iterate type="el" backwards="0">
                                    <p:tmAbs val="0"/>
                                  </p:iterate>
                                  <p:childTnLst>
                                    <p:set>
                                      <p:cBhvr>
                                        <p:cTn id="17" fill="hold"/>
                                        <p:tgtEl>
                                          <p:spTgt spid="440">
                                            <p:txEl>
                                              <p:pRg st="2" end="2"/>
                                            </p:txEl>
                                          </p:spTgt>
                                        </p:tgtEl>
                                        <p:attrNameLst>
                                          <p:attrName>style.visibility</p:attrName>
                                        </p:attrNameLst>
                                      </p:cBhvr>
                                      <p:to>
                                        <p:strVal val="visible"/>
                                      </p:to>
                                    </p:set>
                                    <p:animEffect filter="wipe(left)" transition="in">
                                      <p:cBhvr>
                                        <p:cTn id="18" dur="700"/>
                                        <p:tgtEl>
                                          <p:spTgt spid="44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440">
                                            <p:txEl>
                                              <p:pRg st="3" end="3"/>
                                            </p:txEl>
                                          </p:spTgt>
                                        </p:tgtEl>
                                        <p:attrNameLst>
                                          <p:attrName>style.visibility</p:attrName>
                                        </p:attrNameLst>
                                      </p:cBhvr>
                                      <p:to>
                                        <p:strVal val="visible"/>
                                      </p:to>
                                    </p:set>
                                    <p:animEffect filter="wipe(left)" transition="in">
                                      <p:cBhvr>
                                        <p:cTn id="23" dur="700"/>
                                        <p:tgtEl>
                                          <p:spTgt spid="44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1" fill="hold">
                                  <p:stCondLst>
                                    <p:cond delay="0"/>
                                  </p:stCondLst>
                                  <p:iterate type="el" backwards="0">
                                    <p:tmAbs val="0"/>
                                  </p:iterate>
                                  <p:childTnLst>
                                    <p:set>
                                      <p:cBhvr>
                                        <p:cTn id="27" fill="hold"/>
                                        <p:tgtEl>
                                          <p:spTgt spid="440">
                                            <p:txEl>
                                              <p:pRg st="4" end="4"/>
                                            </p:txEl>
                                          </p:spTgt>
                                        </p:tgtEl>
                                        <p:attrNameLst>
                                          <p:attrName>style.visibility</p:attrName>
                                        </p:attrNameLst>
                                      </p:cBhvr>
                                      <p:to>
                                        <p:strVal val="visible"/>
                                      </p:to>
                                    </p:set>
                                    <p:animEffect filter="wipe(left)" transition="in">
                                      <p:cBhvr>
                                        <p:cTn id="28" dur="700"/>
                                        <p:tgtEl>
                                          <p:spTgt spid="440">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1" fill="hold">
                                  <p:stCondLst>
                                    <p:cond delay="0"/>
                                  </p:stCondLst>
                                  <p:iterate type="el" backwards="0">
                                    <p:tmAbs val="0"/>
                                  </p:iterate>
                                  <p:childTnLst>
                                    <p:set>
                                      <p:cBhvr>
                                        <p:cTn id="32" fill="hold"/>
                                        <p:tgtEl>
                                          <p:spTgt spid="440">
                                            <p:txEl>
                                              <p:pRg st="5" end="5"/>
                                            </p:txEl>
                                          </p:spTgt>
                                        </p:tgtEl>
                                        <p:attrNameLst>
                                          <p:attrName>style.visibility</p:attrName>
                                        </p:attrNameLst>
                                      </p:cBhvr>
                                      <p:to>
                                        <p:strVal val="visible"/>
                                      </p:to>
                                    </p:set>
                                    <p:animEffect filter="wipe(left)" transition="in">
                                      <p:cBhvr>
                                        <p:cTn id="33" dur="700"/>
                                        <p:tgtEl>
                                          <p:spTgt spid="440">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8" presetID="22" grpId="1" fill="hold">
                                  <p:stCondLst>
                                    <p:cond delay="0"/>
                                  </p:stCondLst>
                                  <p:iterate type="el" backwards="0">
                                    <p:tmAbs val="0"/>
                                  </p:iterate>
                                  <p:childTnLst>
                                    <p:set>
                                      <p:cBhvr>
                                        <p:cTn id="37" fill="hold"/>
                                        <p:tgtEl>
                                          <p:spTgt spid="440">
                                            <p:txEl>
                                              <p:pRg st="6" end="6"/>
                                            </p:txEl>
                                          </p:spTgt>
                                        </p:tgtEl>
                                        <p:attrNameLst>
                                          <p:attrName>style.visibility</p:attrName>
                                        </p:attrNameLst>
                                      </p:cBhvr>
                                      <p:to>
                                        <p:strVal val="visible"/>
                                      </p:to>
                                    </p:set>
                                    <p:animEffect filter="wipe(left)" transition="in">
                                      <p:cBhvr>
                                        <p:cTn id="38" dur="700"/>
                                        <p:tgtEl>
                                          <p:spTgt spid="440">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0"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6" name="Groupe 15"/>
          <p:cNvGrpSpPr/>
          <p:nvPr/>
        </p:nvGrpSpPr>
        <p:grpSpPr>
          <a:xfrm>
            <a:off x="-5" y="-346181"/>
            <a:ext cx="13773617" cy="2457878"/>
            <a:chOff x="-1" y="0"/>
            <a:chExt cx="13773615" cy="2457877"/>
          </a:xfrm>
        </p:grpSpPr>
        <p:sp>
          <p:nvSpPr>
            <p:cNvPr id="443" name="Rectangle 16"/>
            <p:cNvSpPr/>
            <p:nvPr/>
          </p:nvSpPr>
          <p:spPr>
            <a:xfrm>
              <a:off x="-2" y="346180"/>
              <a:ext cx="13004808" cy="1804462"/>
            </a:xfrm>
            <a:prstGeom prst="rect">
              <a:avLst/>
            </a:prstGeom>
            <a:solidFill>
              <a:srgbClr val="0099CD"/>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sp>
          <p:nvSpPr>
            <p:cNvPr id="444" name="Ellipse 17"/>
            <p:cNvSpPr/>
            <p:nvPr/>
          </p:nvSpPr>
          <p:spPr>
            <a:xfrm>
              <a:off x="10189211" y="0"/>
              <a:ext cx="3584404" cy="2457878"/>
            </a:xfrm>
            <a:prstGeom prst="ellipse">
              <a:avLst/>
            </a:prstGeom>
            <a:solidFill>
              <a:srgbClr val="9AC13A"/>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45" name="Picture 1" descr="Picture 1"/>
            <p:cNvPicPr>
              <a:picLocks noChangeAspect="1"/>
            </p:cNvPicPr>
            <p:nvPr/>
          </p:nvPicPr>
          <p:blipFill>
            <a:blip r:embed="rId2">
              <a:extLst/>
            </a:blip>
            <a:stretch>
              <a:fillRect/>
            </a:stretch>
          </p:blipFill>
          <p:spPr>
            <a:xfrm>
              <a:off x="255305" y="512056"/>
              <a:ext cx="2508361" cy="1435000"/>
            </a:xfrm>
            <a:prstGeom prst="rect">
              <a:avLst/>
            </a:prstGeom>
            <a:ln w="12700" cap="flat">
              <a:noFill/>
              <a:miter lim="400000"/>
            </a:ln>
            <a:effectLst>
              <a:outerShdw sx="100000" sy="100000" kx="0" ky="0" algn="b" rotWithShape="0" blurRad="266700" dist="0" dir="0">
                <a:srgbClr val="000000">
                  <a:alpha val="70000"/>
                </a:srgbClr>
              </a:outerShdw>
            </a:effectLst>
          </p:spPr>
        </p:pic>
      </p:grpSp>
      <p:sp>
        <p:nvSpPr>
          <p:cNvPr id="447" name="Titre 1"/>
          <p:cNvSpPr txBox="1"/>
          <p:nvPr>
            <p:ph type="title"/>
          </p:nvPr>
        </p:nvSpPr>
        <p:spPr>
          <a:xfrm>
            <a:off x="635527" y="63465"/>
            <a:ext cx="11704323" cy="1625601"/>
          </a:xfrm>
          <a:prstGeom prst="rect">
            <a:avLst/>
          </a:prstGeom>
        </p:spPr>
        <p:txBody>
          <a:bodyPr/>
          <a:lstStyle/>
          <a:p>
            <a:pPr defTabSz="1209446">
              <a:defRPr b="1" sz="5000">
                <a:solidFill>
                  <a:srgbClr val="CB351B"/>
                </a:solidFill>
              </a:defRPr>
            </a:pPr>
            <a:r>
              <a:t>Conseil, Soutien,</a:t>
            </a:r>
            <a:br/>
            <a:r>
              <a:t>Accompagnement</a:t>
            </a:r>
          </a:p>
        </p:txBody>
      </p:sp>
      <p:grpSp>
        <p:nvGrpSpPr>
          <p:cNvPr id="450" name="Groupe 25"/>
          <p:cNvGrpSpPr/>
          <p:nvPr/>
        </p:nvGrpSpPr>
        <p:grpSpPr>
          <a:xfrm>
            <a:off x="-1" y="8346919"/>
            <a:ext cx="13004803" cy="1406686"/>
            <a:chOff x="0" y="0"/>
            <a:chExt cx="13004801" cy="1406684"/>
          </a:xfrm>
        </p:grpSpPr>
        <p:sp>
          <p:nvSpPr>
            <p:cNvPr id="448" name="Rectangle 26"/>
            <p:cNvSpPr/>
            <p:nvPr/>
          </p:nvSpPr>
          <p:spPr>
            <a:xfrm>
              <a:off x="0" y="1035982"/>
              <a:ext cx="13004803" cy="65026"/>
            </a:xfrm>
            <a:prstGeom prst="rect">
              <a:avLst/>
            </a:prstGeom>
            <a:solidFill>
              <a:srgbClr val="996632"/>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49" name="Picture 2" descr="Picture 2"/>
            <p:cNvPicPr>
              <a:picLocks noChangeAspect="1"/>
            </p:cNvPicPr>
            <p:nvPr/>
          </p:nvPicPr>
          <p:blipFill>
            <a:blip r:embed="rId3">
              <a:extLst/>
            </a:blip>
            <a:stretch>
              <a:fillRect/>
            </a:stretch>
          </p:blipFill>
          <p:spPr>
            <a:xfrm>
              <a:off x="11520559" y="0"/>
              <a:ext cx="995705" cy="1406685"/>
            </a:xfrm>
            <a:prstGeom prst="rect">
              <a:avLst/>
            </a:prstGeom>
            <a:ln w="12700" cap="flat">
              <a:noFill/>
              <a:miter lim="400000"/>
            </a:ln>
            <a:effectLst/>
          </p:spPr>
        </p:pic>
      </p:grpSp>
      <p:pic>
        <p:nvPicPr>
          <p:cNvPr id="451" name="Image 12" descr="Image 12"/>
          <p:cNvPicPr>
            <a:picLocks noChangeAspect="1"/>
          </p:cNvPicPr>
          <p:nvPr/>
        </p:nvPicPr>
        <p:blipFill>
          <a:blip r:embed="rId4">
            <a:extLst/>
          </a:blip>
          <a:srcRect l="0" t="0" r="0" b="17450"/>
          <a:stretch>
            <a:fillRect/>
          </a:stretch>
        </p:blipFill>
        <p:spPr>
          <a:xfrm>
            <a:off x="9909660" y="3633935"/>
            <a:ext cx="2134208" cy="2157685"/>
          </a:xfrm>
          <a:prstGeom prst="rect">
            <a:avLst/>
          </a:prstGeom>
          <a:ln w="12700">
            <a:miter lim="400000"/>
          </a:ln>
        </p:spPr>
      </p:pic>
      <p:sp>
        <p:nvSpPr>
          <p:cNvPr id="452" name="Rectangle 14"/>
          <p:cNvSpPr txBox="1"/>
          <p:nvPr/>
        </p:nvSpPr>
        <p:spPr>
          <a:xfrm>
            <a:off x="862178" y="2552405"/>
            <a:ext cx="9933907" cy="5913358"/>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1300480">
              <a:spcBef>
                <a:spcPts val="1700"/>
              </a:spcBef>
              <a:buSzPct val="100000"/>
              <a:buBlip>
                <a:blip r:embed="rId5"/>
              </a:buBlip>
              <a:defRPr sz="2800">
                <a:solidFill>
                  <a:srgbClr val="808080"/>
                </a:solidFill>
                <a:latin typeface="Calibri"/>
                <a:ea typeface="Calibri"/>
                <a:cs typeface="Calibri"/>
                <a:sym typeface="Calibri"/>
              </a:defRPr>
            </a:pPr>
            <a:r>
              <a:t> </a:t>
            </a:r>
            <a:r>
              <a:rPr b="1" sz="3000">
                <a:solidFill>
                  <a:srgbClr val="000000"/>
                </a:solidFill>
              </a:rPr>
              <a:t>Permanences :</a:t>
            </a:r>
            <a:r>
              <a:rPr>
                <a:solidFill>
                  <a:srgbClr val="000000"/>
                </a:solidFill>
              </a:rPr>
              <a:t> </a:t>
            </a:r>
            <a:br>
              <a:rPr>
                <a:solidFill>
                  <a:srgbClr val="000000"/>
                </a:solidFill>
              </a:rPr>
            </a:br>
            <a:r>
              <a:rPr>
                <a:solidFill>
                  <a:srgbClr val="000000"/>
                </a:solidFill>
              </a:rPr>
              <a:t>     &gt; au local de l’association </a:t>
            </a:r>
            <a:br>
              <a:rPr>
                <a:solidFill>
                  <a:srgbClr val="000000"/>
                </a:solidFill>
              </a:rPr>
            </a:br>
            <a:r>
              <a:rPr>
                <a:solidFill>
                  <a:srgbClr val="000000"/>
                </a:solidFill>
              </a:rPr>
              <a:t>      </a:t>
            </a:r>
            <a:r>
              <a:rPr i="1" sz="2600">
                <a:solidFill>
                  <a:srgbClr val="000000"/>
                </a:solidFill>
              </a:rPr>
              <a:t>- mercredi 17h30-19h et samedi 10h-12h</a:t>
            </a:r>
            <a:br>
              <a:rPr i="1" sz="2600">
                <a:solidFill>
                  <a:srgbClr val="000000"/>
                </a:solidFill>
              </a:rPr>
            </a:br>
            <a:r>
              <a:rPr>
                <a:solidFill>
                  <a:srgbClr val="000000"/>
                </a:solidFill>
              </a:rPr>
              <a:t>     &gt; à la MLPH </a:t>
            </a:r>
            <a:br>
              <a:rPr>
                <a:solidFill>
                  <a:srgbClr val="000000"/>
                </a:solidFill>
              </a:rPr>
            </a:br>
            <a:r>
              <a:rPr>
                <a:solidFill>
                  <a:srgbClr val="000000"/>
                </a:solidFill>
              </a:rPr>
              <a:t>      </a:t>
            </a:r>
            <a:r>
              <a:rPr i="1">
                <a:solidFill>
                  <a:srgbClr val="000000"/>
                </a:solidFill>
              </a:rPr>
              <a:t>- </a:t>
            </a:r>
            <a:r>
              <a:rPr i="1" sz="2600">
                <a:solidFill>
                  <a:srgbClr val="000000"/>
                </a:solidFill>
              </a:rPr>
              <a:t>1</a:t>
            </a:r>
            <a:r>
              <a:rPr baseline="30461" i="1" sz="2600">
                <a:solidFill>
                  <a:srgbClr val="000000"/>
                </a:solidFill>
              </a:rPr>
              <a:t>er</a:t>
            </a:r>
            <a:r>
              <a:rPr i="1" sz="2600">
                <a:solidFill>
                  <a:srgbClr val="000000"/>
                </a:solidFill>
              </a:rPr>
              <a:t> et dernier vendredi de chaque mois 14h-16h</a:t>
            </a:r>
          </a:p>
          <a:p>
            <a:pPr defTabSz="1300480">
              <a:spcBef>
                <a:spcPts val="1700"/>
              </a:spcBef>
              <a:buSzPct val="100000"/>
              <a:buBlip>
                <a:blip r:embed="rId5"/>
              </a:buBlip>
              <a:defRPr sz="2800">
                <a:latin typeface="Calibri"/>
                <a:ea typeface="Calibri"/>
                <a:cs typeface="Calibri"/>
                <a:sym typeface="Calibri"/>
              </a:defRPr>
            </a:pPr>
            <a:r>
              <a:t> </a:t>
            </a:r>
            <a:r>
              <a:rPr b="1" sz="3000"/>
              <a:t>Partage d’expériences de vie</a:t>
            </a:r>
          </a:p>
          <a:p>
            <a:pPr defTabSz="1300480">
              <a:spcBef>
                <a:spcPts val="1700"/>
              </a:spcBef>
              <a:buSzPct val="100000"/>
              <a:buBlip>
                <a:blip r:embed="rId5"/>
              </a:buBlip>
              <a:defRPr sz="2800">
                <a:latin typeface="Calibri"/>
                <a:ea typeface="Calibri"/>
                <a:cs typeface="Calibri"/>
                <a:sym typeface="Calibri"/>
              </a:defRPr>
            </a:pPr>
            <a:r>
              <a:t> </a:t>
            </a:r>
            <a:r>
              <a:rPr b="1" sz="3000"/>
              <a:t>Orientation</a:t>
            </a:r>
            <a:r>
              <a:t> des familles dans leur parcours </a:t>
            </a:r>
            <a:br/>
            <a:r>
              <a:t>    (CTAL, professionnels de santé, …)</a:t>
            </a:r>
          </a:p>
          <a:p>
            <a:pPr defTabSz="1300480">
              <a:spcBef>
                <a:spcPts val="1700"/>
              </a:spcBef>
              <a:buSzPct val="100000"/>
              <a:buBlip>
                <a:blip r:embed="rId5"/>
              </a:buBlip>
              <a:defRPr sz="2800">
                <a:latin typeface="Calibri"/>
                <a:ea typeface="Calibri"/>
                <a:cs typeface="Calibri"/>
                <a:sym typeface="Calibri"/>
              </a:defRPr>
            </a:pPr>
            <a:r>
              <a:t> </a:t>
            </a:r>
            <a:r>
              <a:rPr b="1" sz="3000"/>
              <a:t>Conseils</a:t>
            </a:r>
            <a:r>
              <a:t> sur les dispositifs d’accompagnements scolaires</a:t>
            </a:r>
            <a:br/>
            <a:r>
              <a:t>    (PAP, PPS, …)</a:t>
            </a:r>
          </a:p>
          <a:p>
            <a:pPr defTabSz="1300480">
              <a:spcBef>
                <a:spcPts val="1700"/>
              </a:spcBef>
              <a:buSzPct val="100000"/>
              <a:buBlip>
                <a:blip r:embed="rId5"/>
              </a:buBlip>
              <a:defRPr sz="2800">
                <a:latin typeface="Calibri"/>
                <a:ea typeface="Calibri"/>
                <a:cs typeface="Calibri"/>
                <a:sym typeface="Calibri"/>
              </a:defRPr>
            </a:pPr>
            <a:r>
              <a:t> </a:t>
            </a:r>
            <a:r>
              <a:rPr b="1" sz="3000"/>
              <a:t>Aide</a:t>
            </a:r>
            <a:r>
              <a:t> à la constitution des dossiers MLPH.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2">
                                            <p:bg/>
                                          </p:spTgt>
                                        </p:tgtEl>
                                        <p:attrNameLst>
                                          <p:attrName>style.visibility</p:attrName>
                                        </p:attrNameLst>
                                      </p:cBhvr>
                                      <p:to>
                                        <p:strVal val="visible"/>
                                      </p:to>
                                    </p:set>
                                    <p:animEffect filter="wipe(left)" transition="in">
                                      <p:cBhvr>
                                        <p:cTn id="7" dur="700"/>
                                        <p:tgtEl>
                                          <p:spTgt spid="45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52">
                                            <p:txEl>
                                              <p:pRg st="0" end="0"/>
                                            </p:txEl>
                                          </p:spTgt>
                                        </p:tgtEl>
                                        <p:attrNameLst>
                                          <p:attrName>style.visibility</p:attrName>
                                        </p:attrNameLst>
                                      </p:cBhvr>
                                      <p:to>
                                        <p:strVal val="visible"/>
                                      </p:to>
                                    </p:set>
                                    <p:animEffect filter="wipe(left)" transition="in">
                                      <p:cBhvr>
                                        <p:cTn id="10" dur="700"/>
                                        <p:tgtEl>
                                          <p:spTgt spid="452">
                                            <p:txEl>
                                              <p:pRg st="0" end="0"/>
                                            </p:txEl>
                                          </p:spTgt>
                                        </p:tgtEl>
                                      </p:cBhvr>
                                    </p:animEffect>
                                  </p:childTnLst>
                                </p:cTn>
                              </p:par>
                            </p:childTnLst>
                          </p:cTn>
                        </p:par>
                        <p:par>
                          <p:cTn id="11" fill="hold">
                            <p:stCondLst>
                              <p:cond delay="700"/>
                            </p:stCondLst>
                            <p:childTnLst>
                              <p:par>
                                <p:cTn id="12" presetClass="entr" nodeType="afterEffect" presetSubtype="8" presetID="22" grpId="1" fill="hold">
                                  <p:stCondLst>
                                    <p:cond delay="0"/>
                                  </p:stCondLst>
                                  <p:iterate type="el" backwards="0">
                                    <p:tmAbs val="0"/>
                                  </p:iterate>
                                  <p:childTnLst>
                                    <p:set>
                                      <p:cBhvr>
                                        <p:cTn id="13" fill="hold"/>
                                        <p:tgtEl>
                                          <p:spTgt spid="452">
                                            <p:txEl>
                                              <p:pRg st="1" end="1"/>
                                            </p:txEl>
                                          </p:spTgt>
                                        </p:tgtEl>
                                        <p:attrNameLst>
                                          <p:attrName>style.visibility</p:attrName>
                                        </p:attrNameLst>
                                      </p:cBhvr>
                                      <p:to>
                                        <p:strVal val="visible"/>
                                      </p:to>
                                    </p:set>
                                    <p:animEffect filter="wipe(left)" transition="in">
                                      <p:cBhvr>
                                        <p:cTn id="14" dur="700"/>
                                        <p:tgtEl>
                                          <p:spTgt spid="452">
                                            <p:txEl>
                                              <p:pRg st="1" end="1"/>
                                            </p:txEl>
                                          </p:spTgt>
                                        </p:tgtEl>
                                      </p:cBhvr>
                                    </p:animEffect>
                                  </p:childTnLst>
                                </p:cTn>
                              </p:par>
                            </p:childTnLst>
                          </p:cTn>
                        </p:par>
                        <p:par>
                          <p:cTn id="15" fill="hold">
                            <p:stCondLst>
                              <p:cond delay="1400"/>
                            </p:stCondLst>
                            <p:childTnLst>
                              <p:par>
                                <p:cTn id="16" presetClass="entr" nodeType="afterEffect" presetSubtype="8" presetID="22" grpId="1" fill="hold">
                                  <p:stCondLst>
                                    <p:cond delay="0"/>
                                  </p:stCondLst>
                                  <p:iterate type="el" backwards="0">
                                    <p:tmAbs val="0"/>
                                  </p:iterate>
                                  <p:childTnLst>
                                    <p:set>
                                      <p:cBhvr>
                                        <p:cTn id="17" fill="hold"/>
                                        <p:tgtEl>
                                          <p:spTgt spid="452">
                                            <p:txEl>
                                              <p:pRg st="2" end="2"/>
                                            </p:txEl>
                                          </p:spTgt>
                                        </p:tgtEl>
                                        <p:attrNameLst>
                                          <p:attrName>style.visibility</p:attrName>
                                        </p:attrNameLst>
                                      </p:cBhvr>
                                      <p:to>
                                        <p:strVal val="visible"/>
                                      </p:to>
                                    </p:set>
                                    <p:animEffect filter="wipe(left)" transition="in">
                                      <p:cBhvr>
                                        <p:cTn id="18" dur="700"/>
                                        <p:tgtEl>
                                          <p:spTgt spid="45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452">
                                            <p:txEl>
                                              <p:pRg st="3" end="3"/>
                                            </p:txEl>
                                          </p:spTgt>
                                        </p:tgtEl>
                                        <p:attrNameLst>
                                          <p:attrName>style.visibility</p:attrName>
                                        </p:attrNameLst>
                                      </p:cBhvr>
                                      <p:to>
                                        <p:strVal val="visible"/>
                                      </p:to>
                                    </p:set>
                                    <p:animEffect filter="wipe(left)" transition="in">
                                      <p:cBhvr>
                                        <p:cTn id="23" dur="700"/>
                                        <p:tgtEl>
                                          <p:spTgt spid="45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1" fill="hold">
                                  <p:stCondLst>
                                    <p:cond delay="0"/>
                                  </p:stCondLst>
                                  <p:iterate type="el" backwards="0">
                                    <p:tmAbs val="0"/>
                                  </p:iterate>
                                  <p:childTnLst>
                                    <p:set>
                                      <p:cBhvr>
                                        <p:cTn id="27" fill="hold"/>
                                        <p:tgtEl>
                                          <p:spTgt spid="452">
                                            <p:txEl>
                                              <p:pRg st="4" end="4"/>
                                            </p:txEl>
                                          </p:spTgt>
                                        </p:tgtEl>
                                        <p:attrNameLst>
                                          <p:attrName>style.visibility</p:attrName>
                                        </p:attrNameLst>
                                      </p:cBhvr>
                                      <p:to>
                                        <p:strVal val="visible"/>
                                      </p:to>
                                    </p:set>
                                    <p:animEffect filter="wipe(left)" transition="in">
                                      <p:cBhvr>
                                        <p:cTn id="28" dur="700"/>
                                        <p:tgtEl>
                                          <p:spTgt spid="45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2"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7" name="Groupe 15"/>
          <p:cNvGrpSpPr/>
          <p:nvPr/>
        </p:nvGrpSpPr>
        <p:grpSpPr>
          <a:xfrm>
            <a:off x="-5" y="-346181"/>
            <a:ext cx="13773617" cy="2457878"/>
            <a:chOff x="-1" y="0"/>
            <a:chExt cx="13773615" cy="2457877"/>
          </a:xfrm>
        </p:grpSpPr>
        <p:sp>
          <p:nvSpPr>
            <p:cNvPr id="454" name="Rectangle 16"/>
            <p:cNvSpPr/>
            <p:nvPr/>
          </p:nvSpPr>
          <p:spPr>
            <a:xfrm>
              <a:off x="-2" y="346180"/>
              <a:ext cx="13004808" cy="1804462"/>
            </a:xfrm>
            <a:prstGeom prst="rect">
              <a:avLst/>
            </a:prstGeom>
            <a:solidFill>
              <a:srgbClr val="0099CD"/>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sp>
          <p:nvSpPr>
            <p:cNvPr id="455" name="Ellipse 17"/>
            <p:cNvSpPr/>
            <p:nvPr/>
          </p:nvSpPr>
          <p:spPr>
            <a:xfrm>
              <a:off x="10189211" y="0"/>
              <a:ext cx="3584404" cy="2457878"/>
            </a:xfrm>
            <a:prstGeom prst="ellipse">
              <a:avLst/>
            </a:prstGeom>
            <a:solidFill>
              <a:srgbClr val="9AC13A"/>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56" name="Picture 1" descr="Picture 1"/>
            <p:cNvPicPr>
              <a:picLocks noChangeAspect="1"/>
            </p:cNvPicPr>
            <p:nvPr/>
          </p:nvPicPr>
          <p:blipFill>
            <a:blip r:embed="rId2">
              <a:extLst/>
            </a:blip>
            <a:stretch>
              <a:fillRect/>
            </a:stretch>
          </p:blipFill>
          <p:spPr>
            <a:xfrm>
              <a:off x="255305" y="512056"/>
              <a:ext cx="2508361" cy="1435000"/>
            </a:xfrm>
            <a:prstGeom prst="rect">
              <a:avLst/>
            </a:prstGeom>
            <a:ln w="12700" cap="flat">
              <a:noFill/>
              <a:miter lim="400000"/>
            </a:ln>
            <a:effectLst>
              <a:outerShdw sx="100000" sy="100000" kx="0" ky="0" algn="b" rotWithShape="0" blurRad="266700" dist="0" dir="0">
                <a:srgbClr val="000000">
                  <a:alpha val="70000"/>
                </a:srgbClr>
              </a:outerShdw>
            </a:effectLst>
          </p:spPr>
        </p:pic>
      </p:grpSp>
      <p:sp>
        <p:nvSpPr>
          <p:cNvPr id="458" name="Titre 1"/>
          <p:cNvSpPr txBox="1"/>
          <p:nvPr>
            <p:ph type="title"/>
          </p:nvPr>
        </p:nvSpPr>
        <p:spPr>
          <a:xfrm>
            <a:off x="635527" y="63465"/>
            <a:ext cx="11704323" cy="1625601"/>
          </a:xfrm>
          <a:prstGeom prst="rect">
            <a:avLst/>
          </a:prstGeom>
        </p:spPr>
        <p:txBody>
          <a:bodyPr/>
          <a:lstStyle>
            <a:lvl1pPr>
              <a:defRPr b="1" sz="5600">
                <a:solidFill>
                  <a:srgbClr val="CB351B"/>
                </a:solidFill>
              </a:defRPr>
            </a:lvl1pPr>
          </a:lstStyle>
          <a:p>
            <a:pPr/>
            <a:r>
              <a:t>Ateliers</a:t>
            </a:r>
          </a:p>
        </p:txBody>
      </p:sp>
      <p:grpSp>
        <p:nvGrpSpPr>
          <p:cNvPr id="461" name="Groupe 25"/>
          <p:cNvGrpSpPr/>
          <p:nvPr/>
        </p:nvGrpSpPr>
        <p:grpSpPr>
          <a:xfrm>
            <a:off x="-1" y="8346919"/>
            <a:ext cx="13004803" cy="1406686"/>
            <a:chOff x="0" y="0"/>
            <a:chExt cx="13004801" cy="1406684"/>
          </a:xfrm>
        </p:grpSpPr>
        <p:sp>
          <p:nvSpPr>
            <p:cNvPr id="459" name="Rectangle 26"/>
            <p:cNvSpPr/>
            <p:nvPr/>
          </p:nvSpPr>
          <p:spPr>
            <a:xfrm>
              <a:off x="0" y="1035982"/>
              <a:ext cx="13004803" cy="65026"/>
            </a:xfrm>
            <a:prstGeom prst="rect">
              <a:avLst/>
            </a:prstGeom>
            <a:solidFill>
              <a:srgbClr val="996632"/>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60" name="Picture 2" descr="Picture 2"/>
            <p:cNvPicPr>
              <a:picLocks noChangeAspect="1"/>
            </p:cNvPicPr>
            <p:nvPr/>
          </p:nvPicPr>
          <p:blipFill>
            <a:blip r:embed="rId3">
              <a:extLst/>
            </a:blip>
            <a:stretch>
              <a:fillRect/>
            </a:stretch>
          </p:blipFill>
          <p:spPr>
            <a:xfrm>
              <a:off x="11520559" y="0"/>
              <a:ext cx="995705" cy="1406685"/>
            </a:xfrm>
            <a:prstGeom prst="rect">
              <a:avLst/>
            </a:prstGeom>
            <a:ln w="12700" cap="flat">
              <a:noFill/>
              <a:miter lim="400000"/>
            </a:ln>
            <a:effectLst/>
          </p:spPr>
        </p:pic>
      </p:grpSp>
      <p:sp>
        <p:nvSpPr>
          <p:cNvPr id="462" name="Rectangle 1"/>
          <p:cNvSpPr txBox="1"/>
          <p:nvPr/>
        </p:nvSpPr>
        <p:spPr>
          <a:xfrm>
            <a:off x="5859781" y="2579522"/>
            <a:ext cx="6451921" cy="6242674"/>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p>
            <a:pPr defTabSz="1300480">
              <a:lnSpc>
                <a:spcPct val="120000"/>
              </a:lnSpc>
              <a:spcBef>
                <a:spcPts val="3500"/>
              </a:spcBef>
              <a:buSzPct val="100000"/>
              <a:buBlip>
                <a:blip r:embed="rId4"/>
              </a:buBlip>
              <a:defRPr sz="2800">
                <a:solidFill>
                  <a:srgbClr val="808080"/>
                </a:solidFill>
                <a:latin typeface="Calibri"/>
                <a:ea typeface="Calibri"/>
                <a:cs typeface="Calibri"/>
                <a:sym typeface="Calibri"/>
              </a:defRPr>
            </a:pPr>
            <a:r>
              <a:t> </a:t>
            </a:r>
            <a:r>
              <a:rPr b="1" sz="3000">
                <a:solidFill>
                  <a:srgbClr val="000000"/>
                </a:solidFill>
              </a:rPr>
              <a:t>Débutés en janvier 2016 </a:t>
            </a:r>
            <a:br>
              <a:rPr b="1" sz="3000">
                <a:solidFill>
                  <a:srgbClr val="000000"/>
                </a:solidFill>
              </a:rPr>
            </a:br>
            <a:r>
              <a:rPr b="1" sz="3000">
                <a:solidFill>
                  <a:srgbClr val="000000"/>
                </a:solidFill>
              </a:rPr>
              <a:t>     à l’initiative de 2 bénévoles</a:t>
            </a:r>
            <a:endParaRPr b="1" sz="3000"/>
          </a:p>
          <a:p>
            <a:pPr defTabSz="1300480">
              <a:lnSpc>
                <a:spcPct val="120000"/>
              </a:lnSpc>
              <a:spcBef>
                <a:spcPts val="3500"/>
              </a:spcBef>
              <a:buSzPct val="100000"/>
              <a:buBlip>
                <a:blip r:embed="rId4"/>
              </a:buBlip>
              <a:defRPr b="1" sz="3000">
                <a:latin typeface="Calibri"/>
                <a:ea typeface="Calibri"/>
                <a:cs typeface="Calibri"/>
                <a:sym typeface="Calibri"/>
              </a:defRPr>
            </a:pPr>
            <a:r>
              <a:t>  Animés par des professionnels</a:t>
            </a:r>
          </a:p>
          <a:p>
            <a:pPr defTabSz="1300480">
              <a:lnSpc>
                <a:spcPct val="120000"/>
              </a:lnSpc>
              <a:spcBef>
                <a:spcPts val="3500"/>
              </a:spcBef>
              <a:buSzPct val="100000"/>
              <a:buBlip>
                <a:blip r:embed="rId4"/>
              </a:buBlip>
              <a:defRPr b="1" sz="3000">
                <a:latin typeface="Calibri"/>
                <a:ea typeface="Calibri"/>
                <a:cs typeface="Calibri"/>
                <a:sym typeface="Calibri"/>
              </a:defRPr>
            </a:pPr>
            <a:r>
              <a:t> Les thèmes proposés sont des</a:t>
            </a:r>
            <a:br/>
            <a:r>
              <a:t>     clés d’accompagnement </a:t>
            </a:r>
          </a:p>
          <a:p>
            <a:pPr defTabSz="1300480">
              <a:lnSpc>
                <a:spcPct val="120000"/>
              </a:lnSpc>
              <a:spcBef>
                <a:spcPts val="3500"/>
              </a:spcBef>
              <a:buSzPct val="100000"/>
              <a:buBlip>
                <a:blip r:embed="rId4"/>
              </a:buBlip>
              <a:defRPr b="1" sz="3000">
                <a:latin typeface="Calibri"/>
                <a:ea typeface="Calibri"/>
                <a:cs typeface="Calibri"/>
                <a:sym typeface="Calibri"/>
              </a:defRPr>
            </a:pPr>
            <a:r>
              <a:t> Ouverts à toutes les familles </a:t>
            </a:r>
            <a:br/>
            <a:r>
              <a:t>     de dys du département</a:t>
            </a:r>
          </a:p>
          <a:p>
            <a:pPr defTabSz="1300480">
              <a:lnSpc>
                <a:spcPct val="120000"/>
              </a:lnSpc>
              <a:spcBef>
                <a:spcPts val="3500"/>
              </a:spcBef>
              <a:buSzPct val="100000"/>
              <a:buBlip>
                <a:blip r:embed="rId4"/>
              </a:buBlip>
              <a:defRPr b="1" sz="3000">
                <a:latin typeface="Calibri"/>
                <a:ea typeface="Calibri"/>
                <a:cs typeface="Calibri"/>
                <a:sym typeface="Calibri"/>
              </a:defRPr>
            </a:pPr>
            <a:r>
              <a:t> Entrée libre</a:t>
            </a:r>
          </a:p>
        </p:txBody>
      </p:sp>
      <p:pic>
        <p:nvPicPr>
          <p:cNvPr id="463" name="Object 2" descr="Object 2"/>
          <p:cNvPicPr>
            <a:picLocks noChangeAspect="1"/>
          </p:cNvPicPr>
          <p:nvPr/>
        </p:nvPicPr>
        <p:blipFill>
          <a:blip r:embed="rId5">
            <a:extLst/>
          </a:blip>
          <a:stretch>
            <a:fillRect/>
          </a:stretch>
        </p:blipFill>
        <p:spPr>
          <a:xfrm>
            <a:off x="255305" y="1970333"/>
            <a:ext cx="5144088" cy="723586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2">
                                            <p:bg/>
                                          </p:spTgt>
                                        </p:tgtEl>
                                        <p:attrNameLst>
                                          <p:attrName>style.visibility</p:attrName>
                                        </p:attrNameLst>
                                      </p:cBhvr>
                                      <p:to>
                                        <p:strVal val="visible"/>
                                      </p:to>
                                    </p:set>
                                    <p:animEffect filter="wipe(left)" transition="in">
                                      <p:cBhvr>
                                        <p:cTn id="7" dur="700"/>
                                        <p:tgtEl>
                                          <p:spTgt spid="46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62">
                                            <p:txEl>
                                              <p:pRg st="0" end="0"/>
                                            </p:txEl>
                                          </p:spTgt>
                                        </p:tgtEl>
                                        <p:attrNameLst>
                                          <p:attrName>style.visibility</p:attrName>
                                        </p:attrNameLst>
                                      </p:cBhvr>
                                      <p:to>
                                        <p:strVal val="visible"/>
                                      </p:to>
                                    </p:set>
                                    <p:animEffect filter="wipe(left)" transition="in">
                                      <p:cBhvr>
                                        <p:cTn id="10" dur="700"/>
                                        <p:tgtEl>
                                          <p:spTgt spid="462">
                                            <p:txEl>
                                              <p:pRg st="0" end="0"/>
                                            </p:txEl>
                                          </p:spTgt>
                                        </p:tgtEl>
                                      </p:cBhvr>
                                    </p:animEffect>
                                  </p:childTnLst>
                                </p:cTn>
                              </p:par>
                            </p:childTnLst>
                          </p:cTn>
                        </p:par>
                        <p:par>
                          <p:cTn id="11" fill="hold">
                            <p:stCondLst>
                              <p:cond delay="700"/>
                            </p:stCondLst>
                            <p:childTnLst>
                              <p:par>
                                <p:cTn id="12" presetClass="entr" nodeType="afterEffect" presetSubtype="8" presetID="22" grpId="1" fill="hold">
                                  <p:stCondLst>
                                    <p:cond delay="0"/>
                                  </p:stCondLst>
                                  <p:iterate type="el" backwards="0">
                                    <p:tmAbs val="0"/>
                                  </p:iterate>
                                  <p:childTnLst>
                                    <p:set>
                                      <p:cBhvr>
                                        <p:cTn id="13" fill="hold"/>
                                        <p:tgtEl>
                                          <p:spTgt spid="462">
                                            <p:txEl>
                                              <p:pRg st="1" end="1"/>
                                            </p:txEl>
                                          </p:spTgt>
                                        </p:tgtEl>
                                        <p:attrNameLst>
                                          <p:attrName>style.visibility</p:attrName>
                                        </p:attrNameLst>
                                      </p:cBhvr>
                                      <p:to>
                                        <p:strVal val="visible"/>
                                      </p:to>
                                    </p:set>
                                    <p:animEffect filter="wipe(left)" transition="in">
                                      <p:cBhvr>
                                        <p:cTn id="14" dur="700"/>
                                        <p:tgtEl>
                                          <p:spTgt spid="462">
                                            <p:txEl>
                                              <p:pRg st="1" end="1"/>
                                            </p:txEl>
                                          </p:spTgt>
                                        </p:tgtEl>
                                      </p:cBhvr>
                                    </p:animEffect>
                                  </p:childTnLst>
                                </p:cTn>
                              </p:par>
                            </p:childTnLst>
                          </p:cTn>
                        </p:par>
                        <p:par>
                          <p:cTn id="15" fill="hold">
                            <p:stCondLst>
                              <p:cond delay="1400"/>
                            </p:stCondLst>
                            <p:childTnLst>
                              <p:par>
                                <p:cTn id="16" presetClass="entr" nodeType="afterEffect" presetSubtype="8" presetID="22" grpId="1" fill="hold">
                                  <p:stCondLst>
                                    <p:cond delay="0"/>
                                  </p:stCondLst>
                                  <p:iterate type="el" backwards="0">
                                    <p:tmAbs val="0"/>
                                  </p:iterate>
                                  <p:childTnLst>
                                    <p:set>
                                      <p:cBhvr>
                                        <p:cTn id="17" fill="hold"/>
                                        <p:tgtEl>
                                          <p:spTgt spid="462">
                                            <p:txEl>
                                              <p:pRg st="2" end="2"/>
                                            </p:txEl>
                                          </p:spTgt>
                                        </p:tgtEl>
                                        <p:attrNameLst>
                                          <p:attrName>style.visibility</p:attrName>
                                        </p:attrNameLst>
                                      </p:cBhvr>
                                      <p:to>
                                        <p:strVal val="visible"/>
                                      </p:to>
                                    </p:set>
                                    <p:animEffect filter="wipe(left)" transition="in">
                                      <p:cBhvr>
                                        <p:cTn id="18" dur="700"/>
                                        <p:tgtEl>
                                          <p:spTgt spid="46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462">
                                            <p:txEl>
                                              <p:pRg st="3" end="3"/>
                                            </p:txEl>
                                          </p:spTgt>
                                        </p:tgtEl>
                                        <p:attrNameLst>
                                          <p:attrName>style.visibility</p:attrName>
                                        </p:attrNameLst>
                                      </p:cBhvr>
                                      <p:to>
                                        <p:strVal val="visible"/>
                                      </p:to>
                                    </p:set>
                                    <p:animEffect filter="wipe(left)" transition="in">
                                      <p:cBhvr>
                                        <p:cTn id="23" dur="700"/>
                                        <p:tgtEl>
                                          <p:spTgt spid="46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1" fill="hold">
                                  <p:stCondLst>
                                    <p:cond delay="0"/>
                                  </p:stCondLst>
                                  <p:iterate type="el" backwards="0">
                                    <p:tmAbs val="0"/>
                                  </p:iterate>
                                  <p:childTnLst>
                                    <p:set>
                                      <p:cBhvr>
                                        <p:cTn id="27" fill="hold"/>
                                        <p:tgtEl>
                                          <p:spTgt spid="462">
                                            <p:txEl>
                                              <p:pRg st="4" end="4"/>
                                            </p:txEl>
                                          </p:spTgt>
                                        </p:tgtEl>
                                        <p:attrNameLst>
                                          <p:attrName>style.visibility</p:attrName>
                                        </p:attrNameLst>
                                      </p:cBhvr>
                                      <p:to>
                                        <p:strVal val="visible"/>
                                      </p:to>
                                    </p:set>
                                    <p:animEffect filter="wipe(left)" transition="in">
                                      <p:cBhvr>
                                        <p:cTn id="28" dur="700"/>
                                        <p:tgtEl>
                                          <p:spTgt spid="46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2"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8" name="Groupe 15"/>
          <p:cNvGrpSpPr/>
          <p:nvPr/>
        </p:nvGrpSpPr>
        <p:grpSpPr>
          <a:xfrm>
            <a:off x="-5" y="-346181"/>
            <a:ext cx="13773617" cy="2457878"/>
            <a:chOff x="-1" y="0"/>
            <a:chExt cx="13773615" cy="2457877"/>
          </a:xfrm>
        </p:grpSpPr>
        <p:sp>
          <p:nvSpPr>
            <p:cNvPr id="465" name="Rectangle 16"/>
            <p:cNvSpPr/>
            <p:nvPr/>
          </p:nvSpPr>
          <p:spPr>
            <a:xfrm>
              <a:off x="-2" y="346180"/>
              <a:ext cx="13004808" cy="1804462"/>
            </a:xfrm>
            <a:prstGeom prst="rect">
              <a:avLst/>
            </a:prstGeom>
            <a:solidFill>
              <a:srgbClr val="0099CD"/>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sp>
          <p:nvSpPr>
            <p:cNvPr id="466" name="Ellipse 17"/>
            <p:cNvSpPr/>
            <p:nvPr/>
          </p:nvSpPr>
          <p:spPr>
            <a:xfrm>
              <a:off x="10189211" y="0"/>
              <a:ext cx="3584404" cy="2457878"/>
            </a:xfrm>
            <a:prstGeom prst="ellipse">
              <a:avLst/>
            </a:prstGeom>
            <a:solidFill>
              <a:srgbClr val="9AC13A"/>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67" name="Picture 1" descr="Picture 1"/>
            <p:cNvPicPr>
              <a:picLocks noChangeAspect="1"/>
            </p:cNvPicPr>
            <p:nvPr/>
          </p:nvPicPr>
          <p:blipFill>
            <a:blip r:embed="rId2">
              <a:extLst/>
            </a:blip>
            <a:stretch>
              <a:fillRect/>
            </a:stretch>
          </p:blipFill>
          <p:spPr>
            <a:xfrm>
              <a:off x="255305" y="512056"/>
              <a:ext cx="2508361" cy="1435000"/>
            </a:xfrm>
            <a:prstGeom prst="rect">
              <a:avLst/>
            </a:prstGeom>
            <a:ln w="12700" cap="flat">
              <a:noFill/>
              <a:miter lim="400000"/>
            </a:ln>
            <a:effectLst>
              <a:outerShdw sx="100000" sy="100000" kx="0" ky="0" algn="b" rotWithShape="0" blurRad="266700" dist="0" dir="0">
                <a:srgbClr val="000000">
                  <a:alpha val="70000"/>
                </a:srgbClr>
              </a:outerShdw>
            </a:effectLst>
          </p:spPr>
        </p:pic>
      </p:grpSp>
      <p:sp>
        <p:nvSpPr>
          <p:cNvPr id="469" name="Titre 1"/>
          <p:cNvSpPr txBox="1"/>
          <p:nvPr>
            <p:ph type="title"/>
          </p:nvPr>
        </p:nvSpPr>
        <p:spPr>
          <a:xfrm>
            <a:off x="635527" y="63465"/>
            <a:ext cx="11704323" cy="1625601"/>
          </a:xfrm>
          <a:prstGeom prst="rect">
            <a:avLst/>
          </a:prstGeom>
        </p:spPr>
        <p:txBody>
          <a:bodyPr/>
          <a:lstStyle/>
          <a:p>
            <a:pPr defTabSz="1209446">
              <a:defRPr b="1" sz="5000">
                <a:solidFill>
                  <a:srgbClr val="CB351B"/>
                </a:solidFill>
              </a:defRPr>
            </a:pPr>
            <a:r>
              <a:t>Préparation au</a:t>
            </a:r>
            <a:br/>
            <a:r>
              <a:t>Permis de Conduire</a:t>
            </a:r>
          </a:p>
        </p:txBody>
      </p:sp>
      <p:grpSp>
        <p:nvGrpSpPr>
          <p:cNvPr id="472" name="Groupe 25"/>
          <p:cNvGrpSpPr/>
          <p:nvPr/>
        </p:nvGrpSpPr>
        <p:grpSpPr>
          <a:xfrm>
            <a:off x="-1" y="8346919"/>
            <a:ext cx="13004803" cy="1406686"/>
            <a:chOff x="0" y="0"/>
            <a:chExt cx="13004801" cy="1406684"/>
          </a:xfrm>
        </p:grpSpPr>
        <p:sp>
          <p:nvSpPr>
            <p:cNvPr id="470" name="Rectangle 26"/>
            <p:cNvSpPr/>
            <p:nvPr/>
          </p:nvSpPr>
          <p:spPr>
            <a:xfrm>
              <a:off x="0" y="1035982"/>
              <a:ext cx="13004803" cy="65026"/>
            </a:xfrm>
            <a:prstGeom prst="rect">
              <a:avLst/>
            </a:prstGeom>
            <a:solidFill>
              <a:srgbClr val="996632"/>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71" name="Picture 2" descr="Picture 2"/>
            <p:cNvPicPr>
              <a:picLocks noChangeAspect="1"/>
            </p:cNvPicPr>
            <p:nvPr/>
          </p:nvPicPr>
          <p:blipFill>
            <a:blip r:embed="rId3">
              <a:extLst/>
            </a:blip>
            <a:stretch>
              <a:fillRect/>
            </a:stretch>
          </p:blipFill>
          <p:spPr>
            <a:xfrm>
              <a:off x="11520559" y="0"/>
              <a:ext cx="995705" cy="1406685"/>
            </a:xfrm>
            <a:prstGeom prst="rect">
              <a:avLst/>
            </a:prstGeom>
            <a:ln w="12700" cap="flat">
              <a:noFill/>
              <a:miter lim="400000"/>
            </a:ln>
            <a:effectLst/>
          </p:spPr>
        </p:pic>
      </p:grpSp>
      <p:pic>
        <p:nvPicPr>
          <p:cNvPr id="473" name="Picture 2" descr="Picture 2"/>
          <p:cNvPicPr>
            <a:picLocks noChangeAspect="1"/>
          </p:cNvPicPr>
          <p:nvPr/>
        </p:nvPicPr>
        <p:blipFill>
          <a:blip r:embed="rId4">
            <a:extLst/>
          </a:blip>
          <a:stretch>
            <a:fillRect/>
          </a:stretch>
        </p:blipFill>
        <p:spPr>
          <a:xfrm>
            <a:off x="767361" y="2726159"/>
            <a:ext cx="5139833" cy="4709957"/>
          </a:xfrm>
          <a:prstGeom prst="rect">
            <a:avLst/>
          </a:prstGeom>
          <a:ln w="12700">
            <a:miter lim="400000"/>
          </a:ln>
        </p:spPr>
      </p:pic>
      <p:pic>
        <p:nvPicPr>
          <p:cNvPr id="474" name="Image 13" descr="Image 13"/>
          <p:cNvPicPr>
            <a:picLocks noChangeAspect="1"/>
          </p:cNvPicPr>
          <p:nvPr/>
        </p:nvPicPr>
        <p:blipFill>
          <a:blip r:embed="rId5">
            <a:extLst/>
          </a:blip>
          <a:stretch>
            <a:fillRect/>
          </a:stretch>
        </p:blipFill>
        <p:spPr>
          <a:xfrm>
            <a:off x="11213324" y="268285"/>
            <a:ext cx="1238553" cy="1318057"/>
          </a:xfrm>
          <a:prstGeom prst="rect">
            <a:avLst/>
          </a:prstGeom>
          <a:ln w="12700">
            <a:miter lim="400000"/>
          </a:ln>
        </p:spPr>
      </p:pic>
      <p:pic>
        <p:nvPicPr>
          <p:cNvPr id="475" name="Picture 8" descr="Picture 8"/>
          <p:cNvPicPr>
            <a:picLocks noChangeAspect="1"/>
          </p:cNvPicPr>
          <p:nvPr/>
        </p:nvPicPr>
        <p:blipFill>
          <a:blip r:embed="rId6">
            <a:extLst/>
          </a:blip>
          <a:stretch>
            <a:fillRect/>
          </a:stretch>
        </p:blipFill>
        <p:spPr>
          <a:xfrm>
            <a:off x="6492866" y="6318063"/>
            <a:ext cx="4511238" cy="1944183"/>
          </a:xfrm>
          <a:prstGeom prst="rect">
            <a:avLst/>
          </a:prstGeom>
          <a:ln w="12700">
            <a:miter lim="400000"/>
          </a:ln>
        </p:spPr>
      </p:pic>
      <p:sp>
        <p:nvSpPr>
          <p:cNvPr id="476" name="Text Box 7"/>
          <p:cNvSpPr txBox="1"/>
          <p:nvPr/>
        </p:nvSpPr>
        <p:spPr>
          <a:xfrm>
            <a:off x="5568108" y="2471136"/>
            <a:ext cx="7195624" cy="391726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lvl="1" marL="457200" defTabSz="1300480">
              <a:lnSpc>
                <a:spcPct val="110000"/>
              </a:lnSpc>
              <a:buSzPct val="100000"/>
              <a:buBlip>
                <a:blip r:embed="rId7"/>
              </a:buBlip>
              <a:defRPr sz="2800">
                <a:solidFill>
                  <a:srgbClr val="808080"/>
                </a:solidFill>
                <a:latin typeface="Calibri"/>
                <a:ea typeface="Calibri"/>
                <a:cs typeface="Calibri"/>
                <a:sym typeface="Calibri"/>
              </a:defRPr>
            </a:pPr>
            <a:r>
              <a:t> </a:t>
            </a:r>
            <a:r>
              <a:rPr b="1" sz="3000">
                <a:solidFill>
                  <a:srgbClr val="000000"/>
                </a:solidFill>
              </a:rPr>
              <a:t>Initiation au code de la route </a:t>
            </a:r>
            <a:br>
              <a:rPr b="1" sz="3000">
                <a:solidFill>
                  <a:srgbClr val="000000"/>
                </a:solidFill>
              </a:rPr>
            </a:br>
            <a:r>
              <a:rPr b="1" sz="3000">
                <a:solidFill>
                  <a:srgbClr val="000000"/>
                </a:solidFill>
              </a:rPr>
              <a:t>    par des bénévoles de DFD 40</a:t>
            </a:r>
            <a:endParaRPr b="1" sz="3000"/>
          </a:p>
          <a:p>
            <a:pPr lvl="1" marL="457200" defTabSz="1300480">
              <a:lnSpc>
                <a:spcPct val="110000"/>
              </a:lnSpc>
              <a:spcBef>
                <a:spcPts val="2000"/>
              </a:spcBef>
              <a:buSzPct val="100000"/>
              <a:buBlip>
                <a:blip r:embed="rId7"/>
              </a:buBlip>
              <a:defRPr b="1" sz="3000">
                <a:solidFill>
                  <a:srgbClr val="808080"/>
                </a:solidFill>
                <a:latin typeface="Calibri"/>
                <a:ea typeface="Calibri"/>
                <a:cs typeface="Calibri"/>
                <a:sym typeface="Calibri"/>
              </a:defRPr>
            </a:pPr>
            <a:r>
              <a:t> </a:t>
            </a:r>
            <a:r>
              <a:rPr>
                <a:solidFill>
                  <a:srgbClr val="000000"/>
                </a:solidFill>
              </a:rPr>
              <a:t>Formation à la conduite</a:t>
            </a:r>
            <a:br>
              <a:rPr>
                <a:solidFill>
                  <a:srgbClr val="000000"/>
                </a:solidFill>
              </a:rPr>
            </a:br>
            <a:r>
              <a:rPr>
                <a:solidFill>
                  <a:srgbClr val="000000"/>
                </a:solidFill>
              </a:rPr>
              <a:t>    automobile en partenariat avec</a:t>
            </a:r>
            <a:br>
              <a:rPr>
                <a:solidFill>
                  <a:srgbClr val="000000"/>
                </a:solidFill>
              </a:rPr>
            </a:br>
            <a:r>
              <a:rPr>
                <a:solidFill>
                  <a:srgbClr val="000000"/>
                </a:solidFill>
              </a:rPr>
              <a:t>    l’Association Landaise pour le</a:t>
            </a:r>
            <a:br>
              <a:rPr>
                <a:solidFill>
                  <a:srgbClr val="000000"/>
                </a:solidFill>
              </a:rPr>
            </a:br>
            <a:r>
              <a:rPr>
                <a:solidFill>
                  <a:srgbClr val="000000"/>
                </a:solidFill>
              </a:rPr>
              <a:t>    Perfectionnement des   </a:t>
            </a:r>
            <a:br>
              <a:rPr>
                <a:solidFill>
                  <a:srgbClr val="000000"/>
                </a:solidFill>
              </a:rPr>
            </a:br>
            <a:r>
              <a:rPr>
                <a:solidFill>
                  <a:srgbClr val="000000"/>
                </a:solidFill>
              </a:rPr>
              <a:t>    Conducteurs Débutants</a:t>
            </a:r>
            <a:r>
              <a:rPr>
                <a:solidFill>
                  <a:srgbClr val="FF0000"/>
                </a:solidFill>
              </a:rPr>
              <a:t>*</a:t>
            </a:r>
          </a:p>
        </p:txBody>
      </p:sp>
      <p:sp>
        <p:nvSpPr>
          <p:cNvPr id="477" name="Rectangle 15"/>
          <p:cNvSpPr txBox="1"/>
          <p:nvPr/>
        </p:nvSpPr>
        <p:spPr>
          <a:xfrm>
            <a:off x="154817" y="8577791"/>
            <a:ext cx="12135031" cy="676492"/>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1300480">
              <a:defRPr b="1" i="1" sz="2000">
                <a:solidFill>
                  <a:srgbClr val="FF0000"/>
                </a:solidFill>
                <a:latin typeface="Calibri"/>
                <a:ea typeface="Calibri"/>
                <a:cs typeface="Calibri"/>
                <a:sym typeface="Calibri"/>
              </a:defRPr>
            </a:pPr>
            <a:r>
              <a:t>* Réservé aux jeunes dyspraxiques </a:t>
            </a:r>
            <a:r>
              <a:rPr sz="1800"/>
              <a:t> </a:t>
            </a:r>
            <a:br>
              <a:rPr sz="1800"/>
            </a:br>
            <a:r>
              <a:rPr sz="1800"/>
              <a:t> </a:t>
            </a:r>
            <a:r>
              <a:rPr b="0" sz="1800"/>
              <a:t>(la famille doit être adhérente de l’association depuis au moins deux ans).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6">
                                            <p:bg/>
                                          </p:spTgt>
                                        </p:tgtEl>
                                        <p:attrNameLst>
                                          <p:attrName>style.visibility</p:attrName>
                                        </p:attrNameLst>
                                      </p:cBhvr>
                                      <p:to>
                                        <p:strVal val="visible"/>
                                      </p:to>
                                    </p:set>
                                    <p:animEffect filter="wipe(left)" transition="in">
                                      <p:cBhvr>
                                        <p:cTn id="7" dur="700"/>
                                        <p:tgtEl>
                                          <p:spTgt spid="47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76">
                                            <p:txEl>
                                              <p:pRg st="0" end="0"/>
                                            </p:txEl>
                                          </p:spTgt>
                                        </p:tgtEl>
                                        <p:attrNameLst>
                                          <p:attrName>style.visibility</p:attrName>
                                        </p:attrNameLst>
                                      </p:cBhvr>
                                      <p:to>
                                        <p:strVal val="visible"/>
                                      </p:to>
                                    </p:set>
                                    <p:animEffect filter="wipe(left)" transition="in">
                                      <p:cBhvr>
                                        <p:cTn id="10" dur="700"/>
                                        <p:tgtEl>
                                          <p:spTgt spid="476">
                                            <p:txEl>
                                              <p:pRg st="0" end="0"/>
                                            </p:txEl>
                                          </p:spTgt>
                                        </p:tgtEl>
                                      </p:cBhvr>
                                    </p:animEffect>
                                  </p:childTnLst>
                                </p:cTn>
                              </p:par>
                            </p:childTnLst>
                          </p:cTn>
                        </p:par>
                        <p:par>
                          <p:cTn id="11" fill="hold">
                            <p:stCondLst>
                              <p:cond delay="700"/>
                            </p:stCondLst>
                            <p:childTnLst>
                              <p:par>
                                <p:cTn id="12" presetClass="entr" nodeType="afterEffect" presetSubtype="8" presetID="22" grpId="1" fill="hold">
                                  <p:stCondLst>
                                    <p:cond delay="0"/>
                                  </p:stCondLst>
                                  <p:iterate type="el" backwards="0">
                                    <p:tmAbs val="0"/>
                                  </p:iterate>
                                  <p:childTnLst>
                                    <p:set>
                                      <p:cBhvr>
                                        <p:cTn id="13" fill="hold"/>
                                        <p:tgtEl>
                                          <p:spTgt spid="476">
                                            <p:txEl>
                                              <p:pRg st="1" end="1"/>
                                            </p:txEl>
                                          </p:spTgt>
                                        </p:tgtEl>
                                        <p:attrNameLst>
                                          <p:attrName>style.visibility</p:attrName>
                                        </p:attrNameLst>
                                      </p:cBhvr>
                                      <p:to>
                                        <p:strVal val="visible"/>
                                      </p:to>
                                    </p:set>
                                    <p:animEffect filter="wipe(left)" transition="in">
                                      <p:cBhvr>
                                        <p:cTn id="14" dur="700"/>
                                        <p:tgtEl>
                                          <p:spTgt spid="47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2" fill="hold">
                                  <p:stCondLst>
                                    <p:cond delay="0"/>
                                  </p:stCondLst>
                                  <p:iterate type="el" backwards="0">
                                    <p:tmAbs val="0"/>
                                  </p:iterate>
                                  <p:childTnLst>
                                    <p:set>
                                      <p:cBhvr>
                                        <p:cTn id="18" fill="hold"/>
                                        <p:tgtEl>
                                          <p:spTgt spid="477"/>
                                        </p:tgtEl>
                                        <p:attrNameLst>
                                          <p:attrName>style.visibility</p:attrName>
                                        </p:attrNameLst>
                                      </p:cBhvr>
                                      <p:to>
                                        <p:strVal val="visible"/>
                                      </p:to>
                                    </p:set>
                                    <p:animEffect filter="wipe(left)" transition="in">
                                      <p:cBhvr>
                                        <p:cTn id="19" dur="499"/>
                                        <p:tgtEl>
                                          <p:spTgt spid="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6" grpId="1"/>
      <p:bldP build="whole" bldLvl="1" animBg="1" rev="0" advAuto="0" spid="477" grpId="2"/>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9" name="Picture 2" descr="Picture 2"/>
          <p:cNvPicPr>
            <a:picLocks noChangeAspect="1"/>
          </p:cNvPicPr>
          <p:nvPr/>
        </p:nvPicPr>
        <p:blipFill>
          <a:blip r:embed="rId2">
            <a:extLst/>
          </a:blip>
          <a:stretch>
            <a:fillRect/>
          </a:stretch>
        </p:blipFill>
        <p:spPr>
          <a:xfrm>
            <a:off x="1407849" y="5263419"/>
            <a:ext cx="3998425" cy="3998425"/>
          </a:xfrm>
          <a:prstGeom prst="rect">
            <a:avLst/>
          </a:prstGeom>
          <a:ln w="12700">
            <a:miter lim="400000"/>
          </a:ln>
        </p:spPr>
      </p:pic>
      <p:grpSp>
        <p:nvGrpSpPr>
          <p:cNvPr id="483" name="Groupe 15"/>
          <p:cNvGrpSpPr/>
          <p:nvPr/>
        </p:nvGrpSpPr>
        <p:grpSpPr>
          <a:xfrm>
            <a:off x="-5" y="-346181"/>
            <a:ext cx="13773617" cy="2457878"/>
            <a:chOff x="-1" y="0"/>
            <a:chExt cx="13773615" cy="2457877"/>
          </a:xfrm>
        </p:grpSpPr>
        <p:sp>
          <p:nvSpPr>
            <p:cNvPr id="480" name="Rectangle 16"/>
            <p:cNvSpPr/>
            <p:nvPr/>
          </p:nvSpPr>
          <p:spPr>
            <a:xfrm>
              <a:off x="-2" y="346180"/>
              <a:ext cx="13004808" cy="1804462"/>
            </a:xfrm>
            <a:prstGeom prst="rect">
              <a:avLst/>
            </a:prstGeom>
            <a:solidFill>
              <a:srgbClr val="0099CD"/>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sp>
          <p:nvSpPr>
            <p:cNvPr id="481" name="Ellipse 17"/>
            <p:cNvSpPr/>
            <p:nvPr/>
          </p:nvSpPr>
          <p:spPr>
            <a:xfrm>
              <a:off x="10189211" y="0"/>
              <a:ext cx="3584404" cy="2457878"/>
            </a:xfrm>
            <a:prstGeom prst="ellipse">
              <a:avLst/>
            </a:prstGeom>
            <a:solidFill>
              <a:srgbClr val="9AC13A"/>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82" name="Picture 1" descr="Picture 1"/>
            <p:cNvPicPr>
              <a:picLocks noChangeAspect="1"/>
            </p:cNvPicPr>
            <p:nvPr/>
          </p:nvPicPr>
          <p:blipFill>
            <a:blip r:embed="rId3">
              <a:extLst/>
            </a:blip>
            <a:stretch>
              <a:fillRect/>
            </a:stretch>
          </p:blipFill>
          <p:spPr>
            <a:xfrm>
              <a:off x="255305" y="512056"/>
              <a:ext cx="2508361" cy="1435000"/>
            </a:xfrm>
            <a:prstGeom prst="rect">
              <a:avLst/>
            </a:prstGeom>
            <a:ln w="12700" cap="flat">
              <a:noFill/>
              <a:miter lim="400000"/>
            </a:ln>
            <a:effectLst>
              <a:outerShdw sx="100000" sy="100000" kx="0" ky="0" algn="b" rotWithShape="0" blurRad="266700" dist="0" dir="0">
                <a:srgbClr val="000000">
                  <a:alpha val="70000"/>
                </a:srgbClr>
              </a:outerShdw>
            </a:effectLst>
          </p:spPr>
        </p:pic>
      </p:grpSp>
      <p:sp>
        <p:nvSpPr>
          <p:cNvPr id="484" name="Titre 1"/>
          <p:cNvSpPr txBox="1"/>
          <p:nvPr>
            <p:ph type="title"/>
          </p:nvPr>
        </p:nvSpPr>
        <p:spPr>
          <a:xfrm>
            <a:off x="635527" y="63465"/>
            <a:ext cx="11704323" cy="1625601"/>
          </a:xfrm>
          <a:prstGeom prst="rect">
            <a:avLst/>
          </a:prstGeom>
        </p:spPr>
        <p:txBody>
          <a:bodyPr/>
          <a:lstStyle/>
          <a:p>
            <a:pPr defTabSz="1170430">
              <a:defRPr b="1" sz="5000">
                <a:solidFill>
                  <a:srgbClr val="CB351B"/>
                </a:solidFill>
              </a:defRPr>
            </a:pPr>
            <a:r>
              <a:t>Epanouissement </a:t>
            </a:r>
            <a:br/>
            <a:r>
              <a:t>extra-scolaire</a:t>
            </a:r>
          </a:p>
        </p:txBody>
      </p:sp>
      <p:grpSp>
        <p:nvGrpSpPr>
          <p:cNvPr id="487" name="Groupe 25"/>
          <p:cNvGrpSpPr/>
          <p:nvPr/>
        </p:nvGrpSpPr>
        <p:grpSpPr>
          <a:xfrm>
            <a:off x="-1" y="8346919"/>
            <a:ext cx="13004803" cy="1406686"/>
            <a:chOff x="0" y="0"/>
            <a:chExt cx="13004801" cy="1406684"/>
          </a:xfrm>
        </p:grpSpPr>
        <p:sp>
          <p:nvSpPr>
            <p:cNvPr id="485" name="Rectangle 26"/>
            <p:cNvSpPr/>
            <p:nvPr/>
          </p:nvSpPr>
          <p:spPr>
            <a:xfrm>
              <a:off x="0" y="1035982"/>
              <a:ext cx="13004803" cy="65026"/>
            </a:xfrm>
            <a:prstGeom prst="rect">
              <a:avLst/>
            </a:prstGeom>
            <a:solidFill>
              <a:srgbClr val="996632"/>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86" name="Picture 2" descr="Picture 2"/>
            <p:cNvPicPr>
              <a:picLocks noChangeAspect="1"/>
            </p:cNvPicPr>
            <p:nvPr/>
          </p:nvPicPr>
          <p:blipFill>
            <a:blip r:embed="rId4">
              <a:extLst/>
            </a:blip>
            <a:stretch>
              <a:fillRect/>
            </a:stretch>
          </p:blipFill>
          <p:spPr>
            <a:xfrm>
              <a:off x="11520559" y="0"/>
              <a:ext cx="995705" cy="1406685"/>
            </a:xfrm>
            <a:prstGeom prst="rect">
              <a:avLst/>
            </a:prstGeom>
            <a:ln w="12700" cap="flat">
              <a:noFill/>
              <a:miter lim="400000"/>
            </a:ln>
            <a:effectLst/>
          </p:spPr>
        </p:pic>
      </p:grpSp>
      <p:sp>
        <p:nvSpPr>
          <p:cNvPr id="488" name="Rectangle 4"/>
          <p:cNvSpPr txBox="1"/>
          <p:nvPr/>
        </p:nvSpPr>
        <p:spPr>
          <a:xfrm>
            <a:off x="1140324" y="2441037"/>
            <a:ext cx="10203561" cy="3220958"/>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1300480">
              <a:spcBef>
                <a:spcPts val="3000"/>
              </a:spcBef>
              <a:buSzPct val="100000"/>
              <a:buBlip>
                <a:blip r:embed="rId5"/>
              </a:buBlip>
              <a:defRPr sz="2800">
                <a:solidFill>
                  <a:srgbClr val="808080"/>
                </a:solidFill>
                <a:latin typeface="Calibri"/>
                <a:ea typeface="Calibri"/>
                <a:cs typeface="Calibri"/>
                <a:sym typeface="Calibri"/>
              </a:defRPr>
            </a:pPr>
            <a:r>
              <a:t> </a:t>
            </a:r>
            <a:r>
              <a:rPr b="1" sz="3000">
                <a:solidFill>
                  <a:srgbClr val="000000"/>
                </a:solidFill>
              </a:rPr>
              <a:t>Partenariat avec le monde du sport et de la culture</a:t>
            </a:r>
            <a:endParaRPr b="1" sz="3000"/>
          </a:p>
          <a:p>
            <a:pPr defTabSz="1300480">
              <a:spcBef>
                <a:spcPts val="3000"/>
              </a:spcBef>
              <a:buSzPct val="100000"/>
              <a:buBlip>
                <a:blip r:embed="rId5"/>
              </a:buBlip>
              <a:defRPr b="1" sz="3000">
                <a:latin typeface="Calibri"/>
                <a:ea typeface="Calibri"/>
                <a:cs typeface="Calibri"/>
                <a:sym typeface="Calibri"/>
              </a:defRPr>
            </a:pPr>
            <a:r>
              <a:t> Participation à la journée des Dys et à Handilandes</a:t>
            </a:r>
          </a:p>
          <a:p>
            <a:pPr defTabSz="1300480">
              <a:spcBef>
                <a:spcPts val="3000"/>
              </a:spcBef>
              <a:buSzPct val="100000"/>
              <a:buBlip>
                <a:blip r:embed="rId5"/>
              </a:buBlip>
              <a:defRPr b="1" sz="3000">
                <a:latin typeface="Calibri"/>
                <a:ea typeface="Calibri"/>
                <a:cs typeface="Calibri"/>
                <a:sym typeface="Calibri"/>
              </a:defRPr>
            </a:pPr>
            <a:r>
              <a:t> L’accès au sport pour tous en collaboration avec </a:t>
            </a:r>
            <a:br/>
            <a:r>
              <a:t>    le Service Sport Intégration et Développement </a:t>
            </a:r>
            <a:br/>
            <a:r>
              <a:t>    du Département des Landes.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88">
                                            <p:bg/>
                                          </p:spTgt>
                                        </p:tgtEl>
                                        <p:attrNameLst>
                                          <p:attrName>style.visibility</p:attrName>
                                        </p:attrNameLst>
                                      </p:cBhvr>
                                      <p:to>
                                        <p:strVal val="visible"/>
                                      </p:to>
                                    </p:set>
                                    <p:animEffect filter="wipe(left)" transition="in">
                                      <p:cBhvr>
                                        <p:cTn id="7" dur="700"/>
                                        <p:tgtEl>
                                          <p:spTgt spid="48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88">
                                            <p:txEl>
                                              <p:pRg st="0" end="0"/>
                                            </p:txEl>
                                          </p:spTgt>
                                        </p:tgtEl>
                                        <p:attrNameLst>
                                          <p:attrName>style.visibility</p:attrName>
                                        </p:attrNameLst>
                                      </p:cBhvr>
                                      <p:to>
                                        <p:strVal val="visible"/>
                                      </p:to>
                                    </p:set>
                                    <p:animEffect filter="wipe(left)" transition="in">
                                      <p:cBhvr>
                                        <p:cTn id="10" dur="700"/>
                                        <p:tgtEl>
                                          <p:spTgt spid="488">
                                            <p:txEl>
                                              <p:pRg st="0" end="0"/>
                                            </p:txEl>
                                          </p:spTgt>
                                        </p:tgtEl>
                                      </p:cBhvr>
                                    </p:animEffect>
                                  </p:childTnLst>
                                </p:cTn>
                              </p:par>
                            </p:childTnLst>
                          </p:cTn>
                        </p:par>
                        <p:par>
                          <p:cTn id="11" fill="hold">
                            <p:stCondLst>
                              <p:cond delay="700"/>
                            </p:stCondLst>
                            <p:childTnLst>
                              <p:par>
                                <p:cTn id="12" presetClass="entr" nodeType="afterEffect" presetSubtype="8" presetID="22" grpId="1" fill="hold">
                                  <p:stCondLst>
                                    <p:cond delay="0"/>
                                  </p:stCondLst>
                                  <p:iterate type="el" backwards="0">
                                    <p:tmAbs val="0"/>
                                  </p:iterate>
                                  <p:childTnLst>
                                    <p:set>
                                      <p:cBhvr>
                                        <p:cTn id="13" fill="hold"/>
                                        <p:tgtEl>
                                          <p:spTgt spid="488">
                                            <p:txEl>
                                              <p:pRg st="1" end="1"/>
                                            </p:txEl>
                                          </p:spTgt>
                                        </p:tgtEl>
                                        <p:attrNameLst>
                                          <p:attrName>style.visibility</p:attrName>
                                        </p:attrNameLst>
                                      </p:cBhvr>
                                      <p:to>
                                        <p:strVal val="visible"/>
                                      </p:to>
                                    </p:set>
                                    <p:animEffect filter="wipe(left)" transition="in">
                                      <p:cBhvr>
                                        <p:cTn id="14" dur="700"/>
                                        <p:tgtEl>
                                          <p:spTgt spid="488">
                                            <p:txEl>
                                              <p:pRg st="1" end="1"/>
                                            </p:txEl>
                                          </p:spTgt>
                                        </p:tgtEl>
                                      </p:cBhvr>
                                    </p:animEffect>
                                  </p:childTnLst>
                                </p:cTn>
                              </p:par>
                            </p:childTnLst>
                          </p:cTn>
                        </p:par>
                        <p:par>
                          <p:cTn id="15" fill="hold">
                            <p:stCondLst>
                              <p:cond delay="1400"/>
                            </p:stCondLst>
                            <p:childTnLst>
                              <p:par>
                                <p:cTn id="16" presetClass="entr" nodeType="afterEffect" presetSubtype="8" presetID="22" grpId="1" fill="hold">
                                  <p:stCondLst>
                                    <p:cond delay="0"/>
                                  </p:stCondLst>
                                  <p:iterate type="el" backwards="0">
                                    <p:tmAbs val="0"/>
                                  </p:iterate>
                                  <p:childTnLst>
                                    <p:set>
                                      <p:cBhvr>
                                        <p:cTn id="17" fill="hold"/>
                                        <p:tgtEl>
                                          <p:spTgt spid="488">
                                            <p:txEl>
                                              <p:pRg st="2" end="2"/>
                                            </p:txEl>
                                          </p:spTgt>
                                        </p:tgtEl>
                                        <p:attrNameLst>
                                          <p:attrName>style.visibility</p:attrName>
                                        </p:attrNameLst>
                                      </p:cBhvr>
                                      <p:to>
                                        <p:strVal val="visible"/>
                                      </p:to>
                                    </p:set>
                                    <p:animEffect filter="wipe(left)" transition="in">
                                      <p:cBhvr>
                                        <p:cTn id="18" dur="700"/>
                                        <p:tgtEl>
                                          <p:spTgt spid="48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8"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93" name="Groupe 15"/>
          <p:cNvGrpSpPr/>
          <p:nvPr/>
        </p:nvGrpSpPr>
        <p:grpSpPr>
          <a:xfrm>
            <a:off x="-5" y="-346181"/>
            <a:ext cx="13773617" cy="2457878"/>
            <a:chOff x="-1" y="0"/>
            <a:chExt cx="13773615" cy="2457877"/>
          </a:xfrm>
        </p:grpSpPr>
        <p:sp>
          <p:nvSpPr>
            <p:cNvPr id="490" name="Rectangle 16"/>
            <p:cNvSpPr/>
            <p:nvPr/>
          </p:nvSpPr>
          <p:spPr>
            <a:xfrm>
              <a:off x="-2" y="346180"/>
              <a:ext cx="13004808" cy="1804462"/>
            </a:xfrm>
            <a:prstGeom prst="rect">
              <a:avLst/>
            </a:prstGeom>
            <a:solidFill>
              <a:srgbClr val="0099CD"/>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sp>
          <p:nvSpPr>
            <p:cNvPr id="491" name="Ellipse 17"/>
            <p:cNvSpPr/>
            <p:nvPr/>
          </p:nvSpPr>
          <p:spPr>
            <a:xfrm>
              <a:off x="10189211" y="0"/>
              <a:ext cx="3584404" cy="2457878"/>
            </a:xfrm>
            <a:prstGeom prst="ellipse">
              <a:avLst/>
            </a:prstGeom>
            <a:solidFill>
              <a:srgbClr val="9AC13A"/>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92" name="Picture 1" descr="Picture 1"/>
            <p:cNvPicPr>
              <a:picLocks noChangeAspect="1"/>
            </p:cNvPicPr>
            <p:nvPr/>
          </p:nvPicPr>
          <p:blipFill>
            <a:blip r:embed="rId2">
              <a:extLst/>
            </a:blip>
            <a:stretch>
              <a:fillRect/>
            </a:stretch>
          </p:blipFill>
          <p:spPr>
            <a:xfrm>
              <a:off x="255305" y="512056"/>
              <a:ext cx="2508361" cy="1435000"/>
            </a:xfrm>
            <a:prstGeom prst="rect">
              <a:avLst/>
            </a:prstGeom>
            <a:ln w="12700" cap="flat">
              <a:noFill/>
              <a:miter lim="400000"/>
            </a:ln>
            <a:effectLst>
              <a:outerShdw sx="100000" sy="100000" kx="0" ky="0" algn="b" rotWithShape="0" blurRad="266700" dist="0" dir="0">
                <a:srgbClr val="000000">
                  <a:alpha val="70000"/>
                </a:srgbClr>
              </a:outerShdw>
            </a:effectLst>
          </p:spPr>
        </p:pic>
      </p:grpSp>
      <p:sp>
        <p:nvSpPr>
          <p:cNvPr id="494" name="Titre 1"/>
          <p:cNvSpPr txBox="1"/>
          <p:nvPr>
            <p:ph type="title"/>
          </p:nvPr>
        </p:nvSpPr>
        <p:spPr>
          <a:xfrm>
            <a:off x="635527" y="63465"/>
            <a:ext cx="11704323" cy="1625601"/>
          </a:xfrm>
          <a:prstGeom prst="rect">
            <a:avLst/>
          </a:prstGeom>
        </p:spPr>
        <p:txBody>
          <a:bodyPr/>
          <a:lstStyle/>
          <a:p>
            <a:pPr defTabSz="1261463">
              <a:defRPr b="1" sz="5000">
                <a:solidFill>
                  <a:srgbClr val="CB351B"/>
                </a:solidFill>
              </a:defRPr>
            </a:pPr>
            <a:r>
              <a:t>Insertion professionnelle</a:t>
            </a:r>
            <a:br/>
            <a:r>
              <a:t>des jeunes dys</a:t>
            </a:r>
          </a:p>
        </p:txBody>
      </p:sp>
      <p:grpSp>
        <p:nvGrpSpPr>
          <p:cNvPr id="497" name="Groupe 25"/>
          <p:cNvGrpSpPr/>
          <p:nvPr/>
        </p:nvGrpSpPr>
        <p:grpSpPr>
          <a:xfrm>
            <a:off x="-1" y="8346919"/>
            <a:ext cx="13004803" cy="1406686"/>
            <a:chOff x="0" y="0"/>
            <a:chExt cx="13004801" cy="1406684"/>
          </a:xfrm>
        </p:grpSpPr>
        <p:sp>
          <p:nvSpPr>
            <p:cNvPr id="495" name="Rectangle 26"/>
            <p:cNvSpPr/>
            <p:nvPr/>
          </p:nvSpPr>
          <p:spPr>
            <a:xfrm>
              <a:off x="0" y="1035982"/>
              <a:ext cx="13004803" cy="65026"/>
            </a:xfrm>
            <a:prstGeom prst="rect">
              <a:avLst/>
            </a:prstGeom>
            <a:solidFill>
              <a:srgbClr val="996632"/>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496" name="Picture 2" descr="Picture 2"/>
            <p:cNvPicPr>
              <a:picLocks noChangeAspect="1"/>
            </p:cNvPicPr>
            <p:nvPr/>
          </p:nvPicPr>
          <p:blipFill>
            <a:blip r:embed="rId3">
              <a:extLst/>
            </a:blip>
            <a:stretch>
              <a:fillRect/>
            </a:stretch>
          </p:blipFill>
          <p:spPr>
            <a:xfrm>
              <a:off x="11520559" y="0"/>
              <a:ext cx="995705" cy="1406685"/>
            </a:xfrm>
            <a:prstGeom prst="rect">
              <a:avLst/>
            </a:prstGeom>
            <a:ln w="12700" cap="flat">
              <a:noFill/>
              <a:miter lim="400000"/>
            </a:ln>
            <a:effectLst/>
          </p:spPr>
        </p:pic>
      </p:grpSp>
      <p:sp>
        <p:nvSpPr>
          <p:cNvPr id="498" name="ZoneTexte 19"/>
          <p:cNvSpPr txBox="1"/>
          <p:nvPr/>
        </p:nvSpPr>
        <p:spPr>
          <a:xfrm>
            <a:off x="3002671" y="7084572"/>
            <a:ext cx="9134900" cy="116767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ctr" defTabSz="1300480">
              <a:defRPr b="1" i="1" sz="2400">
                <a:solidFill>
                  <a:srgbClr val="5E5E5E"/>
                </a:solidFill>
                <a:latin typeface="Calibri"/>
                <a:ea typeface="Calibri"/>
                <a:cs typeface="Calibri"/>
                <a:sym typeface="Calibri"/>
              </a:defRPr>
            </a:lvl1pPr>
          </a:lstStyle>
          <a:p>
            <a:pPr/>
            <a:r>
              <a:t>Réalisation d’un film de sensibilisation présentant des témoignages d’employeurs de jeunes dyspraxiques (stagiaire, apprenti et en contrat) et d’une jeune fille dyslexique.</a:t>
            </a:r>
          </a:p>
        </p:txBody>
      </p:sp>
      <p:pic>
        <p:nvPicPr>
          <p:cNvPr id="499" name="Picture 2" descr="Picture 2"/>
          <p:cNvPicPr>
            <a:picLocks noChangeAspect="1"/>
          </p:cNvPicPr>
          <p:nvPr/>
        </p:nvPicPr>
        <p:blipFill>
          <a:blip r:embed="rId4">
            <a:extLst/>
          </a:blip>
          <a:srcRect l="0" t="0" r="85894" b="0"/>
          <a:stretch>
            <a:fillRect/>
          </a:stretch>
        </p:blipFill>
        <p:spPr>
          <a:xfrm>
            <a:off x="1193279" y="6674277"/>
            <a:ext cx="1721811" cy="1924378"/>
          </a:xfrm>
          <a:prstGeom prst="rect">
            <a:avLst/>
          </a:prstGeom>
          <a:ln w="12700">
            <a:miter lim="400000"/>
          </a:ln>
        </p:spPr>
      </p:pic>
      <p:sp>
        <p:nvSpPr>
          <p:cNvPr id="500" name="Rectangle 21"/>
          <p:cNvSpPr txBox="1"/>
          <p:nvPr/>
        </p:nvSpPr>
        <p:spPr>
          <a:xfrm>
            <a:off x="1353682" y="2768567"/>
            <a:ext cx="10030246" cy="3779758"/>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1300480">
              <a:spcBef>
                <a:spcPts val="3300"/>
              </a:spcBef>
              <a:buSzPct val="100000"/>
              <a:buBlip>
                <a:blip r:embed="rId5"/>
              </a:buBlip>
              <a:defRPr sz="2800">
                <a:latin typeface="Calibri"/>
                <a:ea typeface="Calibri"/>
                <a:cs typeface="Calibri"/>
                <a:sym typeface="Calibri"/>
              </a:defRPr>
            </a:pPr>
            <a:r>
              <a:t> </a:t>
            </a:r>
            <a:r>
              <a:rPr b="1" sz="3000"/>
              <a:t>Actions de sensibilisation auprès des entreprises </a:t>
            </a:r>
            <a:br>
              <a:rPr b="1" sz="3000"/>
            </a:br>
            <a:r>
              <a:rPr b="1" sz="3000"/>
              <a:t>    et employeurs du département </a:t>
            </a:r>
            <a:endParaRPr b="1" sz="3000"/>
          </a:p>
          <a:p>
            <a:pPr defTabSz="1300480">
              <a:spcBef>
                <a:spcPts val="3300"/>
              </a:spcBef>
              <a:buSzPct val="100000"/>
              <a:buBlip>
                <a:blip r:embed="rId5"/>
              </a:buBlip>
              <a:defRPr b="1" sz="3000">
                <a:latin typeface="Calibri"/>
                <a:ea typeface="Calibri"/>
                <a:cs typeface="Calibri"/>
                <a:sym typeface="Calibri"/>
              </a:defRPr>
            </a:pPr>
            <a:r>
              <a:t> Participation à des soirées partenaires</a:t>
            </a:r>
          </a:p>
          <a:p>
            <a:pPr defTabSz="1300480">
              <a:spcBef>
                <a:spcPts val="3300"/>
              </a:spcBef>
              <a:buSzPct val="100000"/>
              <a:buBlip>
                <a:blip r:embed="rId5"/>
              </a:buBlip>
              <a:defRPr b="1" sz="3000">
                <a:latin typeface="Calibri"/>
                <a:ea typeface="Calibri"/>
                <a:cs typeface="Calibri"/>
                <a:sym typeface="Calibri"/>
              </a:defRPr>
            </a:pPr>
            <a:r>
              <a:t> Projet d’organisation d’une conférence </a:t>
            </a:r>
            <a:br/>
            <a:r>
              <a:t>    dans le cadre de la semaine nationale du handicap</a:t>
            </a:r>
            <a:br/>
            <a:r>
              <a:t>    au mois de novembre.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00">
                                            <p:bg/>
                                          </p:spTgt>
                                        </p:tgtEl>
                                        <p:attrNameLst>
                                          <p:attrName>style.visibility</p:attrName>
                                        </p:attrNameLst>
                                      </p:cBhvr>
                                      <p:to>
                                        <p:strVal val="visible"/>
                                      </p:to>
                                    </p:set>
                                    <p:animEffect filter="wipe(left)" transition="in">
                                      <p:cBhvr>
                                        <p:cTn id="7" dur="700"/>
                                        <p:tgtEl>
                                          <p:spTgt spid="50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00">
                                            <p:txEl>
                                              <p:pRg st="0" end="0"/>
                                            </p:txEl>
                                          </p:spTgt>
                                        </p:tgtEl>
                                        <p:attrNameLst>
                                          <p:attrName>style.visibility</p:attrName>
                                        </p:attrNameLst>
                                      </p:cBhvr>
                                      <p:to>
                                        <p:strVal val="visible"/>
                                      </p:to>
                                    </p:set>
                                    <p:animEffect filter="wipe(left)" transition="in">
                                      <p:cBhvr>
                                        <p:cTn id="10" dur="700"/>
                                        <p:tgtEl>
                                          <p:spTgt spid="500">
                                            <p:txEl>
                                              <p:pRg st="0" end="0"/>
                                            </p:txEl>
                                          </p:spTgt>
                                        </p:tgtEl>
                                      </p:cBhvr>
                                    </p:animEffect>
                                  </p:childTnLst>
                                </p:cTn>
                              </p:par>
                            </p:childTnLst>
                          </p:cTn>
                        </p:par>
                        <p:par>
                          <p:cTn id="11" fill="hold">
                            <p:stCondLst>
                              <p:cond delay="700"/>
                            </p:stCondLst>
                            <p:childTnLst>
                              <p:par>
                                <p:cTn id="12" presetClass="entr" nodeType="afterEffect" presetSubtype="8" presetID="22" grpId="1" fill="hold">
                                  <p:stCondLst>
                                    <p:cond delay="0"/>
                                  </p:stCondLst>
                                  <p:iterate type="el" backwards="0">
                                    <p:tmAbs val="0"/>
                                  </p:iterate>
                                  <p:childTnLst>
                                    <p:set>
                                      <p:cBhvr>
                                        <p:cTn id="13" fill="hold"/>
                                        <p:tgtEl>
                                          <p:spTgt spid="500">
                                            <p:txEl>
                                              <p:pRg st="1" end="1"/>
                                            </p:txEl>
                                          </p:spTgt>
                                        </p:tgtEl>
                                        <p:attrNameLst>
                                          <p:attrName>style.visibility</p:attrName>
                                        </p:attrNameLst>
                                      </p:cBhvr>
                                      <p:to>
                                        <p:strVal val="visible"/>
                                      </p:to>
                                    </p:set>
                                    <p:animEffect filter="wipe(left)" transition="in">
                                      <p:cBhvr>
                                        <p:cTn id="14" dur="700"/>
                                        <p:tgtEl>
                                          <p:spTgt spid="500">
                                            <p:txEl>
                                              <p:pRg st="1" end="1"/>
                                            </p:txEl>
                                          </p:spTgt>
                                        </p:tgtEl>
                                      </p:cBhvr>
                                    </p:animEffect>
                                  </p:childTnLst>
                                </p:cTn>
                              </p:par>
                            </p:childTnLst>
                          </p:cTn>
                        </p:par>
                        <p:par>
                          <p:cTn id="15" fill="hold">
                            <p:stCondLst>
                              <p:cond delay="1400"/>
                            </p:stCondLst>
                            <p:childTnLst>
                              <p:par>
                                <p:cTn id="16" presetClass="entr" nodeType="afterEffect" presetSubtype="8" presetID="22" grpId="1" fill="hold">
                                  <p:stCondLst>
                                    <p:cond delay="0"/>
                                  </p:stCondLst>
                                  <p:iterate type="el" backwards="0">
                                    <p:tmAbs val="0"/>
                                  </p:iterate>
                                  <p:childTnLst>
                                    <p:set>
                                      <p:cBhvr>
                                        <p:cTn id="17" fill="hold"/>
                                        <p:tgtEl>
                                          <p:spTgt spid="500">
                                            <p:txEl>
                                              <p:pRg st="2" end="2"/>
                                            </p:txEl>
                                          </p:spTgt>
                                        </p:tgtEl>
                                        <p:attrNameLst>
                                          <p:attrName>style.visibility</p:attrName>
                                        </p:attrNameLst>
                                      </p:cBhvr>
                                      <p:to>
                                        <p:strVal val="visible"/>
                                      </p:to>
                                    </p:set>
                                    <p:animEffect filter="wipe(left)" transition="in">
                                      <p:cBhvr>
                                        <p:cTn id="18" dur="700"/>
                                        <p:tgtEl>
                                          <p:spTgt spid="50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32" presetID="4" grpId="2" fill="hold">
                                  <p:stCondLst>
                                    <p:cond delay="0"/>
                                  </p:stCondLst>
                                  <p:iterate type="el" backwards="0">
                                    <p:tmAbs val="0"/>
                                  </p:iterate>
                                  <p:childTnLst>
                                    <p:set>
                                      <p:cBhvr>
                                        <p:cTn id="22" fill="hold"/>
                                        <p:tgtEl>
                                          <p:spTgt spid="499"/>
                                        </p:tgtEl>
                                        <p:attrNameLst>
                                          <p:attrName>style.visibility</p:attrName>
                                        </p:attrNameLst>
                                      </p:cBhvr>
                                      <p:to>
                                        <p:strVal val="visible"/>
                                      </p:to>
                                    </p:set>
                                    <p:animEffect filter="box(out)" transition="in">
                                      <p:cBhvr>
                                        <p:cTn id="23" dur="1000"/>
                                        <p:tgtEl>
                                          <p:spTgt spid="499"/>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3" fill="hold">
                                  <p:stCondLst>
                                    <p:cond delay="0"/>
                                  </p:stCondLst>
                                  <p:iterate type="el" backwards="0">
                                    <p:tmAbs val="0"/>
                                  </p:iterate>
                                  <p:childTnLst>
                                    <p:set>
                                      <p:cBhvr>
                                        <p:cTn id="27" fill="hold"/>
                                        <p:tgtEl>
                                          <p:spTgt spid="498"/>
                                        </p:tgtEl>
                                        <p:attrNameLst>
                                          <p:attrName>style.visibility</p:attrName>
                                        </p:attrNameLst>
                                      </p:cBhvr>
                                      <p:to>
                                        <p:strVal val="visible"/>
                                      </p:to>
                                    </p:set>
                                    <p:animEffect filter="wipe(left)" transition="in">
                                      <p:cBhvr>
                                        <p:cTn id="28" dur="125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0" grpId="1"/>
      <p:bldP build="whole" bldLvl="1" animBg="1" rev="0" advAuto="0" spid="498" grpId="3"/>
      <p:bldP build="whole" bldLvl="1" animBg="1" rev="0" advAuto="0" spid="499" grpId="2"/>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2" name="Picture 3" descr="Picture 3"/>
          <p:cNvPicPr>
            <a:picLocks noChangeAspect="1"/>
          </p:cNvPicPr>
          <p:nvPr/>
        </p:nvPicPr>
        <p:blipFill>
          <a:blip r:embed="rId2">
            <a:extLst/>
          </a:blip>
          <a:stretch>
            <a:fillRect/>
          </a:stretch>
        </p:blipFill>
        <p:spPr>
          <a:xfrm>
            <a:off x="-3" y="1369401"/>
            <a:ext cx="13080622" cy="8704003"/>
          </a:xfrm>
          <a:prstGeom prst="rect">
            <a:avLst/>
          </a:prstGeom>
          <a:ln w="12700">
            <a:miter lim="400000"/>
          </a:ln>
        </p:spPr>
      </p:pic>
      <p:grpSp>
        <p:nvGrpSpPr>
          <p:cNvPr id="506" name="Groupe 15"/>
          <p:cNvGrpSpPr/>
          <p:nvPr/>
        </p:nvGrpSpPr>
        <p:grpSpPr>
          <a:xfrm>
            <a:off x="-5" y="-346181"/>
            <a:ext cx="13773617" cy="2457878"/>
            <a:chOff x="-1" y="0"/>
            <a:chExt cx="13773615" cy="2457877"/>
          </a:xfrm>
        </p:grpSpPr>
        <p:sp>
          <p:nvSpPr>
            <p:cNvPr id="503" name="Rectangle 16"/>
            <p:cNvSpPr/>
            <p:nvPr/>
          </p:nvSpPr>
          <p:spPr>
            <a:xfrm>
              <a:off x="-2" y="346180"/>
              <a:ext cx="13004808" cy="1804462"/>
            </a:xfrm>
            <a:prstGeom prst="rect">
              <a:avLst/>
            </a:prstGeom>
            <a:solidFill>
              <a:srgbClr val="0099CD"/>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sp>
          <p:nvSpPr>
            <p:cNvPr id="504" name="Ellipse 17"/>
            <p:cNvSpPr/>
            <p:nvPr/>
          </p:nvSpPr>
          <p:spPr>
            <a:xfrm>
              <a:off x="10189211" y="0"/>
              <a:ext cx="3584404" cy="2457878"/>
            </a:xfrm>
            <a:prstGeom prst="ellipse">
              <a:avLst/>
            </a:prstGeom>
            <a:solidFill>
              <a:srgbClr val="9AC13A"/>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505" name="Picture 1" descr="Picture 1"/>
            <p:cNvPicPr>
              <a:picLocks noChangeAspect="1"/>
            </p:cNvPicPr>
            <p:nvPr/>
          </p:nvPicPr>
          <p:blipFill>
            <a:blip r:embed="rId3">
              <a:extLst/>
            </a:blip>
            <a:stretch>
              <a:fillRect/>
            </a:stretch>
          </p:blipFill>
          <p:spPr>
            <a:xfrm>
              <a:off x="255305" y="512056"/>
              <a:ext cx="2508361" cy="1435000"/>
            </a:xfrm>
            <a:prstGeom prst="rect">
              <a:avLst/>
            </a:prstGeom>
            <a:ln w="12700" cap="flat">
              <a:noFill/>
              <a:miter lim="400000"/>
            </a:ln>
            <a:effectLst>
              <a:outerShdw sx="100000" sy="100000" kx="0" ky="0" algn="b" rotWithShape="0" blurRad="266700" dist="0" dir="0">
                <a:srgbClr val="000000">
                  <a:alpha val="70000"/>
                </a:srgbClr>
              </a:outerShdw>
            </a:effectLst>
          </p:spPr>
        </p:pic>
      </p:grpSp>
      <p:sp>
        <p:nvSpPr>
          <p:cNvPr id="507" name="Titre 1"/>
          <p:cNvSpPr txBox="1"/>
          <p:nvPr>
            <p:ph type="title"/>
          </p:nvPr>
        </p:nvSpPr>
        <p:spPr>
          <a:xfrm>
            <a:off x="635527" y="63465"/>
            <a:ext cx="11704323" cy="1625601"/>
          </a:xfrm>
          <a:prstGeom prst="rect">
            <a:avLst/>
          </a:prstGeom>
        </p:spPr>
        <p:txBody>
          <a:bodyPr/>
          <a:lstStyle>
            <a:lvl1pPr>
              <a:defRPr b="1" sz="5600">
                <a:solidFill>
                  <a:srgbClr val="CB351B"/>
                </a:solidFill>
              </a:defRPr>
            </a:lvl1pPr>
          </a:lstStyle>
          <a:p>
            <a:pPr/>
            <a:r>
              <a:t>Communication</a:t>
            </a:r>
          </a:p>
        </p:txBody>
      </p:sp>
      <p:sp>
        <p:nvSpPr>
          <p:cNvPr id="508" name="ZoneTexte 14"/>
          <p:cNvSpPr txBox="1"/>
          <p:nvPr/>
        </p:nvSpPr>
        <p:spPr>
          <a:xfrm>
            <a:off x="2857361" y="3980608"/>
            <a:ext cx="3277167" cy="27208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ctr" defTabSz="1300480">
              <a:defRPr b="1" sz="3000">
                <a:latin typeface="Heather BTN"/>
                <a:ea typeface="Heather BTN"/>
                <a:cs typeface="Heather BTN"/>
                <a:sym typeface="Heather BTN"/>
              </a:defRPr>
            </a:pPr>
            <a:r>
              <a:t>Diffusion d’un bulletin d’informations aux adhérents </a:t>
            </a:r>
          </a:p>
          <a:p>
            <a:pPr algn="ctr" defTabSz="1300480">
              <a:defRPr sz="2400">
                <a:latin typeface="Heather BTN"/>
                <a:ea typeface="Heather BTN"/>
                <a:cs typeface="Heather BTN"/>
                <a:sym typeface="Heather BTN"/>
              </a:defRPr>
            </a:pPr>
          </a:p>
          <a:p>
            <a:pPr algn="ctr" defTabSz="1300480">
              <a:defRPr sz="2600">
                <a:latin typeface="Heather BTN"/>
                <a:ea typeface="Heather BTN"/>
                <a:cs typeface="Heather BTN"/>
                <a:sym typeface="Heather BTN"/>
              </a:defRPr>
            </a:pPr>
            <a:r>
              <a:t>3 ou 4 fois par an.</a:t>
            </a:r>
          </a:p>
        </p:txBody>
      </p:sp>
      <p:sp>
        <p:nvSpPr>
          <p:cNvPr id="509" name="ZoneTexte 15"/>
          <p:cNvSpPr txBox="1"/>
          <p:nvPr/>
        </p:nvSpPr>
        <p:spPr>
          <a:xfrm>
            <a:off x="7023016" y="4004574"/>
            <a:ext cx="3399168" cy="308406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1300480">
              <a:spcBef>
                <a:spcPts val="900"/>
              </a:spcBef>
              <a:defRPr b="1" sz="2800">
                <a:latin typeface="Heather BTN"/>
                <a:ea typeface="Heather BTN"/>
                <a:cs typeface="Heather BTN"/>
                <a:sym typeface="Heather BTN"/>
              </a:defRPr>
            </a:pPr>
            <a:r>
              <a:t>Plaquettes :</a:t>
            </a:r>
          </a:p>
          <a:p>
            <a:pPr defTabSz="1300480">
              <a:lnSpc>
                <a:spcPct val="120000"/>
              </a:lnSpc>
              <a:spcBef>
                <a:spcPts val="700"/>
              </a:spcBef>
              <a:buSzPct val="100000"/>
              <a:buFont typeface="Arial"/>
              <a:buChar char="•"/>
              <a:defRPr sz="2600">
                <a:latin typeface="Heather BTN"/>
                <a:ea typeface="Heather BTN"/>
                <a:cs typeface="Heather BTN"/>
                <a:sym typeface="Heather BTN"/>
              </a:defRPr>
            </a:pPr>
            <a:r>
              <a:t> </a:t>
            </a:r>
            <a:r>
              <a:rPr sz="2400"/>
              <a:t>DFD National</a:t>
            </a:r>
            <a:endParaRPr sz="2400"/>
          </a:p>
          <a:p>
            <a:pPr defTabSz="1300480">
              <a:lnSpc>
                <a:spcPct val="120000"/>
              </a:lnSpc>
              <a:spcBef>
                <a:spcPts val="700"/>
              </a:spcBef>
              <a:buSzPct val="100000"/>
              <a:buFont typeface="Arial"/>
              <a:buChar char="•"/>
              <a:defRPr sz="2400">
                <a:latin typeface="Heather BTN"/>
                <a:ea typeface="Heather BTN"/>
                <a:cs typeface="Heather BTN"/>
                <a:sym typeface="Heather BTN"/>
              </a:defRPr>
            </a:pPr>
            <a:r>
              <a:t> Présentation de</a:t>
            </a:r>
            <a:br/>
            <a:r>
              <a:t>  DFD40</a:t>
            </a:r>
          </a:p>
          <a:p>
            <a:pPr defTabSz="1300480">
              <a:lnSpc>
                <a:spcPct val="120000"/>
              </a:lnSpc>
              <a:spcBef>
                <a:spcPts val="700"/>
              </a:spcBef>
              <a:buSzPct val="100000"/>
              <a:buFont typeface="Arial"/>
              <a:buChar char="•"/>
              <a:defRPr sz="2400">
                <a:latin typeface="Heather BTN"/>
                <a:ea typeface="Heather BTN"/>
                <a:cs typeface="Heather BTN"/>
                <a:sym typeface="Heather BTN"/>
              </a:defRPr>
            </a:pPr>
            <a:r>
              <a:t> Dyspraxie et conduite</a:t>
            </a:r>
          </a:p>
          <a:p>
            <a:pPr defTabSz="1300480">
              <a:lnSpc>
                <a:spcPct val="120000"/>
              </a:lnSpc>
              <a:spcBef>
                <a:spcPts val="700"/>
              </a:spcBef>
              <a:buSzPct val="100000"/>
              <a:buFont typeface="Arial"/>
              <a:buChar char="•"/>
              <a:defRPr sz="2400">
                <a:latin typeface="Heather BTN"/>
                <a:ea typeface="Heather BTN"/>
                <a:cs typeface="Heather BTN"/>
                <a:sym typeface="Heather BTN"/>
              </a:defRPr>
            </a:pPr>
            <a:r>
              <a:t> Dyspraxie et loisirs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508"/>
                                        </p:tgtEl>
                                        <p:attrNameLst>
                                          <p:attrName>style.visibility</p:attrName>
                                        </p:attrNameLst>
                                      </p:cBhvr>
                                      <p:to>
                                        <p:strVal val="visible"/>
                                      </p:to>
                                    </p:set>
                                    <p:animEffect filter="wipe(up)" transition="in">
                                      <p:cBhvr>
                                        <p:cTn id="7" dur="700"/>
                                        <p:tgtEl>
                                          <p:spTgt spid="50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509">
                                            <p:bg/>
                                          </p:spTgt>
                                        </p:tgtEl>
                                        <p:attrNameLst>
                                          <p:attrName>style.visibility</p:attrName>
                                        </p:attrNameLst>
                                      </p:cBhvr>
                                      <p:to>
                                        <p:strVal val="visible"/>
                                      </p:to>
                                    </p:set>
                                    <p:animEffect filter="wipe(left)" transition="in">
                                      <p:cBhvr>
                                        <p:cTn id="12" dur="700"/>
                                        <p:tgtEl>
                                          <p:spTgt spid="509">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509">
                                            <p:txEl>
                                              <p:pRg st="0" end="0"/>
                                            </p:txEl>
                                          </p:spTgt>
                                        </p:tgtEl>
                                        <p:attrNameLst>
                                          <p:attrName>style.visibility</p:attrName>
                                        </p:attrNameLst>
                                      </p:cBhvr>
                                      <p:to>
                                        <p:strVal val="visible"/>
                                      </p:to>
                                    </p:set>
                                    <p:animEffect filter="wipe(left)" transition="in">
                                      <p:cBhvr>
                                        <p:cTn id="15" dur="700"/>
                                        <p:tgtEl>
                                          <p:spTgt spid="509">
                                            <p:txEl>
                                              <p:pRg st="0" end="0"/>
                                            </p:txEl>
                                          </p:spTgt>
                                        </p:tgtEl>
                                      </p:cBhvr>
                                    </p:animEffect>
                                  </p:childTnLst>
                                </p:cTn>
                              </p:par>
                            </p:childTnLst>
                          </p:cTn>
                        </p:par>
                        <p:par>
                          <p:cTn id="16" fill="hold">
                            <p:stCondLst>
                              <p:cond delay="700"/>
                            </p:stCondLst>
                            <p:childTnLst>
                              <p:par>
                                <p:cTn id="17" presetClass="entr" nodeType="afterEffect" presetSubtype="8" presetID="22" grpId="2" fill="hold">
                                  <p:stCondLst>
                                    <p:cond delay="0"/>
                                  </p:stCondLst>
                                  <p:iterate type="el" backwards="0">
                                    <p:tmAbs val="0"/>
                                  </p:iterate>
                                  <p:childTnLst>
                                    <p:set>
                                      <p:cBhvr>
                                        <p:cTn id="18" fill="hold"/>
                                        <p:tgtEl>
                                          <p:spTgt spid="509">
                                            <p:txEl>
                                              <p:pRg st="1" end="1"/>
                                            </p:txEl>
                                          </p:spTgt>
                                        </p:tgtEl>
                                        <p:attrNameLst>
                                          <p:attrName>style.visibility</p:attrName>
                                        </p:attrNameLst>
                                      </p:cBhvr>
                                      <p:to>
                                        <p:strVal val="visible"/>
                                      </p:to>
                                    </p:set>
                                    <p:animEffect filter="wipe(left)" transition="in">
                                      <p:cBhvr>
                                        <p:cTn id="19" dur="700"/>
                                        <p:tgtEl>
                                          <p:spTgt spid="509">
                                            <p:txEl>
                                              <p:pRg st="1" end="1"/>
                                            </p:txEl>
                                          </p:spTgt>
                                        </p:tgtEl>
                                      </p:cBhvr>
                                    </p:animEffect>
                                  </p:childTnLst>
                                </p:cTn>
                              </p:par>
                            </p:childTnLst>
                          </p:cTn>
                        </p:par>
                        <p:par>
                          <p:cTn id="20" fill="hold">
                            <p:stCondLst>
                              <p:cond delay="1400"/>
                            </p:stCondLst>
                            <p:childTnLst>
                              <p:par>
                                <p:cTn id="21" presetClass="entr" nodeType="afterEffect" presetSubtype="8" presetID="22" grpId="2" fill="hold">
                                  <p:stCondLst>
                                    <p:cond delay="0"/>
                                  </p:stCondLst>
                                  <p:iterate type="el" backwards="0">
                                    <p:tmAbs val="0"/>
                                  </p:iterate>
                                  <p:childTnLst>
                                    <p:set>
                                      <p:cBhvr>
                                        <p:cTn id="22" fill="hold"/>
                                        <p:tgtEl>
                                          <p:spTgt spid="509">
                                            <p:txEl>
                                              <p:pRg st="2" end="2"/>
                                            </p:txEl>
                                          </p:spTgt>
                                        </p:tgtEl>
                                        <p:attrNameLst>
                                          <p:attrName>style.visibility</p:attrName>
                                        </p:attrNameLst>
                                      </p:cBhvr>
                                      <p:to>
                                        <p:strVal val="visible"/>
                                      </p:to>
                                    </p:set>
                                    <p:animEffect filter="wipe(left)" transition="in">
                                      <p:cBhvr>
                                        <p:cTn id="23" dur="700"/>
                                        <p:tgtEl>
                                          <p:spTgt spid="50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2" fill="hold">
                                  <p:stCondLst>
                                    <p:cond delay="0"/>
                                  </p:stCondLst>
                                  <p:iterate type="el" backwards="0">
                                    <p:tmAbs val="0"/>
                                  </p:iterate>
                                  <p:childTnLst>
                                    <p:set>
                                      <p:cBhvr>
                                        <p:cTn id="27" fill="hold"/>
                                        <p:tgtEl>
                                          <p:spTgt spid="509">
                                            <p:txEl>
                                              <p:pRg st="3" end="3"/>
                                            </p:txEl>
                                          </p:spTgt>
                                        </p:tgtEl>
                                        <p:attrNameLst>
                                          <p:attrName>style.visibility</p:attrName>
                                        </p:attrNameLst>
                                      </p:cBhvr>
                                      <p:to>
                                        <p:strVal val="visible"/>
                                      </p:to>
                                    </p:set>
                                    <p:animEffect filter="wipe(left)" transition="in">
                                      <p:cBhvr>
                                        <p:cTn id="28" dur="700"/>
                                        <p:tgtEl>
                                          <p:spTgt spid="50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2" fill="hold">
                                  <p:stCondLst>
                                    <p:cond delay="0"/>
                                  </p:stCondLst>
                                  <p:iterate type="el" backwards="0">
                                    <p:tmAbs val="0"/>
                                  </p:iterate>
                                  <p:childTnLst>
                                    <p:set>
                                      <p:cBhvr>
                                        <p:cTn id="32" fill="hold"/>
                                        <p:tgtEl>
                                          <p:spTgt spid="509">
                                            <p:txEl>
                                              <p:pRg st="4" end="4"/>
                                            </p:txEl>
                                          </p:spTgt>
                                        </p:tgtEl>
                                        <p:attrNameLst>
                                          <p:attrName>style.visibility</p:attrName>
                                        </p:attrNameLst>
                                      </p:cBhvr>
                                      <p:to>
                                        <p:strVal val="visible"/>
                                      </p:to>
                                    </p:set>
                                    <p:animEffect filter="wipe(left)" transition="in">
                                      <p:cBhvr>
                                        <p:cTn id="33" dur="700"/>
                                        <p:tgtEl>
                                          <p:spTgt spid="50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9" grpId="2"/>
      <p:bldP build="whole" bldLvl="1" animBg="1" rev="0" advAuto="0" spid="508"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240" name="DYS ?"/>
          <p:cNvSpPr txBox="1"/>
          <p:nvPr>
            <p:ph type="title" idx="4294967295"/>
          </p:nvPr>
        </p:nvSpPr>
        <p:spPr>
          <a:xfrm>
            <a:off x="952500" y="88900"/>
            <a:ext cx="11099800" cy="2159000"/>
          </a:xfrm>
          <a:prstGeom prst="rect">
            <a:avLst/>
          </a:prstGeom>
        </p:spPr>
        <p:txBody>
          <a:bodyPr/>
          <a:lstStyle>
            <a:lvl1pPr>
              <a:defRPr sz="10000">
                <a:solidFill>
                  <a:srgbClr val="FFFFFF"/>
                </a:solidFill>
                <a:latin typeface="Futura Bold"/>
                <a:ea typeface="Futura Bold"/>
                <a:cs typeface="Futura Bold"/>
                <a:sym typeface="Futura Bold"/>
              </a:defRPr>
            </a:lvl1pPr>
          </a:lstStyle>
          <a:p>
            <a:pPr/>
            <a:r>
              <a:t>DYS ?</a:t>
            </a:r>
          </a:p>
        </p:txBody>
      </p:sp>
      <p:sp>
        <p:nvSpPr>
          <p:cNvPr id="241" name="De quoi parle-t-on au juste ?"/>
          <p:cNvSpPr txBox="1"/>
          <p:nvPr>
            <p:ph type="body" sz="quarter" idx="4294967295"/>
          </p:nvPr>
        </p:nvSpPr>
        <p:spPr>
          <a:xfrm>
            <a:off x="1485900" y="2881833"/>
            <a:ext cx="10041643" cy="951354"/>
          </a:xfrm>
          <a:prstGeom prst="rect">
            <a:avLst/>
          </a:prstGeom>
        </p:spPr>
        <p:txBody>
          <a:bodyPr/>
          <a:lstStyle>
            <a:lvl1pPr marL="316087" indent="-316087">
              <a:buClr>
                <a:srgbClr val="FE8637"/>
              </a:buClr>
              <a:defRPr b="1" sz="5000">
                <a:solidFill>
                  <a:srgbClr val="FFFFFF"/>
                </a:solidFill>
              </a:defRPr>
            </a:lvl1pPr>
          </a:lstStyle>
          <a:p>
            <a:pPr/>
            <a:r>
              <a:t>De quoi parle-t-on au juste ?</a:t>
            </a:r>
          </a:p>
        </p:txBody>
      </p:sp>
      <p:pic>
        <p:nvPicPr>
          <p:cNvPr id="242" name="cropped-portesPSB.png" descr="cropped-portesPSB.png"/>
          <p:cNvPicPr>
            <a:picLocks noChangeAspect="1"/>
          </p:cNvPicPr>
          <p:nvPr/>
        </p:nvPicPr>
        <p:blipFill>
          <a:blip r:embed="rId2">
            <a:extLst/>
          </a:blip>
          <a:stretch>
            <a:fillRect/>
          </a:stretch>
        </p:blipFill>
        <p:spPr>
          <a:xfrm>
            <a:off x="12149714" y="8676929"/>
            <a:ext cx="783840" cy="951354"/>
          </a:xfrm>
          <a:prstGeom prst="rect">
            <a:avLst/>
          </a:prstGeom>
          <a:ln w="12700">
            <a:miter lim="400000"/>
          </a:ln>
        </p:spPr>
      </p:pic>
      <p:sp>
        <p:nvSpPr>
          <p:cNvPr id="243" name="Expertise du docteur Dominique Palluel…"/>
          <p:cNvSpPr txBox="1"/>
          <p:nvPr/>
        </p:nvSpPr>
        <p:spPr>
          <a:xfrm>
            <a:off x="1846236" y="3871467"/>
            <a:ext cx="10245730" cy="16296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584200">
              <a:spcBef>
                <a:spcPts val="4200"/>
              </a:spcBef>
              <a:defRPr sz="4000">
                <a:solidFill>
                  <a:srgbClr val="56C1FF"/>
                </a:solidFill>
                <a:latin typeface="Helvetica Neue Light"/>
                <a:ea typeface="Helvetica Neue Light"/>
                <a:cs typeface="Helvetica Neue Light"/>
                <a:sym typeface="Helvetica Neue Light"/>
              </a:defRPr>
            </a:pPr>
            <a:r>
              <a:t>Expertise du docteur</a:t>
            </a:r>
            <a:r>
              <a:rPr>
                <a:latin typeface="Helvetica Neue Medium"/>
                <a:ea typeface="Helvetica Neue Medium"/>
                <a:cs typeface="Helvetica Neue Medium"/>
                <a:sym typeface="Helvetica Neue Medium"/>
              </a:rPr>
              <a:t> </a:t>
            </a:r>
            <a:r>
              <a:rPr b="1">
                <a:solidFill>
                  <a:srgbClr val="FFFFFF"/>
                </a:solidFill>
                <a:latin typeface="Helvetica Neue"/>
                <a:ea typeface="Helvetica Neue"/>
                <a:cs typeface="Helvetica Neue"/>
                <a:sym typeface="Helvetica Neue"/>
              </a:rPr>
              <a:t>Dominique Palluel</a:t>
            </a:r>
            <a:r>
              <a:rPr>
                <a:latin typeface="Helvetica Neue Medium"/>
                <a:ea typeface="Helvetica Neue Medium"/>
                <a:cs typeface="Helvetica Neue Medium"/>
                <a:sym typeface="Helvetica Neue Medium"/>
              </a:rPr>
              <a:t> </a:t>
            </a:r>
            <a:endParaRPr sz="3500"/>
          </a:p>
          <a:p>
            <a:pPr defTabSz="584200">
              <a:defRPr i="1" sz="3000">
                <a:solidFill>
                  <a:srgbClr val="FFFFFF"/>
                </a:solidFill>
                <a:latin typeface="Helvetica Neue Light"/>
                <a:ea typeface="Helvetica Neue Light"/>
                <a:cs typeface="Helvetica Neue Light"/>
                <a:sym typeface="Helvetica Neue Light"/>
              </a:defRPr>
            </a:pPr>
            <a:r>
              <a:t>Responsable du Centre des Troubles des Apprentissages </a:t>
            </a:r>
            <a:br/>
            <a:r>
              <a:t>des Landes (</a:t>
            </a:r>
            <a:r>
              <a:rPr u="sng">
                <a:solidFill>
                  <a:srgbClr val="0000FF"/>
                </a:solidFill>
                <a:uFill>
                  <a:solidFill>
                    <a:srgbClr val="0000FF"/>
                  </a:solidFill>
                </a:uFill>
                <a:hlinkClick r:id="rId3" invalidUrl="" action="" tgtFrame="" tooltip="" history="1" highlightClick="0" endSnd="0"/>
              </a:rPr>
              <a:t>CTAL</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41"/>
                                        </p:tgtEl>
                                        <p:attrNameLst>
                                          <p:attrName>style.visibility</p:attrName>
                                        </p:attrNameLst>
                                      </p:cBhvr>
                                      <p:to>
                                        <p:strVal val="visible"/>
                                      </p:to>
                                    </p:set>
                                    <p:anim calcmode="lin" valueType="num">
                                      <p:cBhvr>
                                        <p:cTn id="7" dur="1500" fill="hold"/>
                                        <p:tgtEl>
                                          <p:spTgt spid="241"/>
                                        </p:tgtEl>
                                        <p:attrNameLst>
                                          <p:attrName>ppt_x</p:attrName>
                                        </p:attrNameLst>
                                      </p:cBhvr>
                                      <p:tavLst>
                                        <p:tav tm="0">
                                          <p:val>
                                            <p:strVal val="0-#ppt_w/2"/>
                                          </p:val>
                                        </p:tav>
                                        <p:tav tm="100000">
                                          <p:val>
                                            <p:strVal val="#ppt_x"/>
                                          </p:val>
                                        </p:tav>
                                      </p:tavLst>
                                    </p:anim>
                                    <p:anim calcmode="lin" valueType="num">
                                      <p:cBhvr>
                                        <p:cTn id="8" dur="1500" fill="hold"/>
                                        <p:tgtEl>
                                          <p:spTgt spid="2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243"/>
                                        </p:tgtEl>
                                        <p:attrNameLst>
                                          <p:attrName>style.visibility</p:attrName>
                                        </p:attrNameLst>
                                      </p:cBhvr>
                                      <p:to>
                                        <p:strVal val="visible"/>
                                      </p:to>
                                    </p:set>
                                    <p:anim calcmode="lin" valueType="num">
                                      <p:cBhvr>
                                        <p:cTn id="13" dur="1500" fill="hold"/>
                                        <p:tgtEl>
                                          <p:spTgt spid="243"/>
                                        </p:tgtEl>
                                        <p:attrNameLst>
                                          <p:attrName>ppt_x</p:attrName>
                                        </p:attrNameLst>
                                      </p:cBhvr>
                                      <p:tavLst>
                                        <p:tav tm="0">
                                          <p:val>
                                            <p:strVal val="0-#ppt_w/2"/>
                                          </p:val>
                                        </p:tav>
                                        <p:tav tm="100000">
                                          <p:val>
                                            <p:strVal val="#ppt_x"/>
                                          </p:val>
                                        </p:tav>
                                      </p:tavLst>
                                    </p:anim>
                                    <p:anim calcmode="lin" valueType="num">
                                      <p:cBhvr>
                                        <p:cTn id="14" dur="1500" fill="hold"/>
                                        <p:tgtEl>
                                          <p:spTgt spid="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3" grpId="2"/>
      <p:bldP build="whole" bldLvl="1" animBg="1" rev="0" advAuto="0" spid="241"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14" name="Group 2"/>
          <p:cNvGrpSpPr/>
          <p:nvPr/>
        </p:nvGrpSpPr>
        <p:grpSpPr>
          <a:xfrm>
            <a:off x="460006" y="1906868"/>
            <a:ext cx="3891741" cy="7373624"/>
            <a:chOff x="0" y="0"/>
            <a:chExt cx="3891740" cy="7373622"/>
          </a:xfrm>
        </p:grpSpPr>
        <p:sp>
          <p:nvSpPr>
            <p:cNvPr id="511" name="Rectangle 4"/>
            <p:cNvSpPr/>
            <p:nvPr/>
          </p:nvSpPr>
          <p:spPr>
            <a:xfrm>
              <a:off x="104" y="-1"/>
              <a:ext cx="3891636" cy="7373624"/>
            </a:xfrm>
            <a:prstGeom prst="rect">
              <a:avLst/>
            </a:prstGeom>
            <a:solidFill>
              <a:srgbClr val="CB351B"/>
            </a:solidFill>
            <a:ln w="38100" cap="flat">
              <a:solidFill>
                <a:srgbClr val="000000"/>
              </a:solidFill>
              <a:prstDash val="solid"/>
              <a:miter lim="800000"/>
            </a:ln>
            <a:effectLst/>
          </p:spPr>
          <p:txBody>
            <a:bodyPr wrap="square" lIns="50800" tIns="50800" rIns="50800" bIns="50800" numCol="1" anchor="t">
              <a:noAutofit/>
            </a:bodyPr>
            <a:lstStyle/>
            <a:p>
              <a:pPr defTabSz="1300480">
                <a:defRPr sz="2400">
                  <a:latin typeface="Calibri"/>
                  <a:ea typeface="Calibri"/>
                  <a:cs typeface="Calibri"/>
                  <a:sym typeface="Calibri"/>
                </a:defRPr>
              </a:pPr>
            </a:p>
          </p:txBody>
        </p:sp>
        <p:sp>
          <p:nvSpPr>
            <p:cNvPr id="512" name="AutoShape 6"/>
            <p:cNvSpPr/>
            <p:nvPr/>
          </p:nvSpPr>
          <p:spPr>
            <a:xfrm flipH="1" rot="10800000">
              <a:off x="-1" y="-1"/>
              <a:ext cx="3686814" cy="487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38100" cap="flat">
              <a:solidFill>
                <a:srgbClr val="000000"/>
              </a:solidFill>
              <a:prstDash val="solid"/>
              <a:miter lim="800000"/>
            </a:ln>
            <a:effectLst/>
          </p:spPr>
          <p:txBody>
            <a:bodyPr wrap="square" lIns="50800" tIns="50800" rIns="50800" bIns="50800" numCol="1" anchor="t">
              <a:noAutofit/>
            </a:bodyPr>
            <a:lstStyle/>
            <a:p>
              <a:pPr defTabSz="1300480">
                <a:defRPr sz="2400">
                  <a:latin typeface="Calibri"/>
                  <a:ea typeface="Calibri"/>
                  <a:cs typeface="Calibri"/>
                  <a:sym typeface="Calibri"/>
                </a:defRPr>
              </a:pPr>
            </a:p>
          </p:txBody>
        </p:sp>
        <p:sp>
          <p:nvSpPr>
            <p:cNvPr id="513" name="Text Box 5"/>
            <p:cNvSpPr txBox="1"/>
            <p:nvPr/>
          </p:nvSpPr>
          <p:spPr>
            <a:xfrm>
              <a:off x="102480" y="487827"/>
              <a:ext cx="3789225" cy="66333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1476" tIns="51476" rIns="51476" bIns="51476" numCol="1" anchor="t">
              <a:spAutoFit/>
            </a:bodyPr>
            <a:lstStyle/>
            <a:p>
              <a:pPr defTabSz="1300480">
                <a:defRPr sz="2400">
                  <a:solidFill>
                    <a:srgbClr val="FFFFFF"/>
                  </a:solidFill>
                  <a:latin typeface="Arial Black"/>
                  <a:ea typeface="Arial Black"/>
                  <a:cs typeface="Arial Black"/>
                  <a:sym typeface="Arial Black"/>
                </a:defRPr>
              </a:pPr>
              <a:r>
                <a:t> Permanences</a:t>
              </a:r>
            </a:p>
            <a:p>
              <a:pPr defTabSz="1300480">
                <a:defRPr b="1" i="1" sz="2200">
                  <a:solidFill>
                    <a:srgbClr val="FFFFFF"/>
                  </a:solidFill>
                  <a:latin typeface="Arial"/>
                  <a:ea typeface="Arial"/>
                  <a:cs typeface="Arial"/>
                  <a:sym typeface="Arial"/>
                </a:defRPr>
              </a:pPr>
              <a:r>
                <a:t>au local de l’association :</a:t>
              </a:r>
            </a:p>
            <a:p>
              <a:pPr defTabSz="1300480">
                <a:defRPr i="1" sz="2000">
                  <a:solidFill>
                    <a:srgbClr val="F7BA01"/>
                  </a:solidFill>
                  <a:latin typeface="Arial"/>
                  <a:ea typeface="Arial"/>
                  <a:cs typeface="Arial"/>
                  <a:sym typeface="Arial"/>
                </a:defRPr>
              </a:pPr>
              <a:r>
                <a:t>169 avenue du Stade</a:t>
              </a:r>
            </a:p>
            <a:p>
              <a:pPr defTabSz="1300480">
                <a:spcBef>
                  <a:spcPts val="900"/>
                </a:spcBef>
                <a:defRPr i="1" sz="2000">
                  <a:solidFill>
                    <a:srgbClr val="F7BA01"/>
                  </a:solidFill>
                  <a:latin typeface="Arial"/>
                  <a:ea typeface="Arial"/>
                  <a:cs typeface="Arial"/>
                  <a:sym typeface="Arial"/>
                </a:defRPr>
              </a:pPr>
              <a:r>
                <a:t>40000 Mont de Marsan</a:t>
              </a:r>
              <a:endParaRPr b="1" sz="1800"/>
            </a:p>
            <a:p>
              <a:pPr defTabSz="1300480">
                <a:spcBef>
                  <a:spcPts val="100"/>
                </a:spcBef>
                <a:defRPr b="1" sz="2200">
                  <a:solidFill>
                    <a:srgbClr val="FFFFFF"/>
                  </a:solidFill>
                  <a:latin typeface="Arial"/>
                  <a:ea typeface="Arial"/>
                  <a:cs typeface="Arial"/>
                  <a:sym typeface="Arial"/>
                </a:defRPr>
              </a:pPr>
              <a:r>
                <a:t>&gt;</a:t>
              </a:r>
              <a:r>
                <a:rPr b="0"/>
                <a:t> </a:t>
              </a:r>
              <a:r>
                <a:rPr b="0">
                  <a:latin typeface="Arial Black"/>
                  <a:ea typeface="Arial Black"/>
                  <a:cs typeface="Arial Black"/>
                  <a:sym typeface="Arial Black"/>
                </a:rPr>
                <a:t>mercredi</a:t>
              </a:r>
              <a:r>
                <a:rPr b="0" sz="2000">
                  <a:latin typeface="Arial Black"/>
                  <a:ea typeface="Arial Black"/>
                  <a:cs typeface="Arial Black"/>
                  <a:sym typeface="Arial Black"/>
                </a:rPr>
                <a:t> </a:t>
              </a:r>
              <a:r>
                <a:rPr sz="2100"/>
                <a:t>17h30-19h</a:t>
              </a:r>
              <a:endParaRPr sz="2100"/>
            </a:p>
            <a:p>
              <a:pPr defTabSz="1300480">
                <a:defRPr b="1" sz="2200">
                  <a:solidFill>
                    <a:srgbClr val="FFFFFF"/>
                  </a:solidFill>
                  <a:latin typeface="Arial"/>
                  <a:ea typeface="Arial"/>
                  <a:cs typeface="Arial"/>
                  <a:sym typeface="Arial"/>
                </a:defRPr>
              </a:pPr>
              <a:r>
                <a:t>&gt;</a:t>
              </a:r>
              <a:r>
                <a:rPr b="0">
                  <a:latin typeface="Arial Black"/>
                  <a:ea typeface="Arial Black"/>
                  <a:cs typeface="Arial Black"/>
                  <a:sym typeface="Arial Black"/>
                </a:rPr>
                <a:t> samedi </a:t>
              </a:r>
              <a:r>
                <a:rPr sz="2100"/>
                <a:t>10h-12h</a:t>
              </a:r>
              <a:endParaRPr sz="2100"/>
            </a:p>
            <a:p>
              <a:pPr defTabSz="1300480">
                <a:defRPr b="1" sz="1800">
                  <a:solidFill>
                    <a:srgbClr val="FFFFFF"/>
                  </a:solidFill>
                  <a:latin typeface="Arial"/>
                  <a:ea typeface="Arial"/>
                  <a:cs typeface="Arial"/>
                  <a:sym typeface="Arial"/>
                </a:defRPr>
              </a:pPr>
            </a:p>
            <a:p>
              <a:pPr defTabSz="1300480">
                <a:defRPr b="1" sz="1800">
                  <a:solidFill>
                    <a:srgbClr val="FFFFFF"/>
                  </a:solidFill>
                  <a:latin typeface="Arial"/>
                  <a:ea typeface="Arial"/>
                  <a:cs typeface="Arial"/>
                  <a:sym typeface="Arial"/>
                </a:defRPr>
              </a:pPr>
            </a:p>
            <a:p>
              <a:pPr defTabSz="1300480">
                <a:defRPr sz="2400">
                  <a:solidFill>
                    <a:srgbClr val="FFFFFF"/>
                  </a:solidFill>
                  <a:latin typeface="Arial Black"/>
                  <a:ea typeface="Arial Black"/>
                  <a:cs typeface="Arial Black"/>
                  <a:sym typeface="Arial Black"/>
                </a:defRPr>
              </a:pPr>
              <a:r>
                <a:t>Permanences</a:t>
              </a:r>
            </a:p>
            <a:p>
              <a:pPr defTabSz="1300480">
                <a:spcBef>
                  <a:spcPts val="900"/>
                </a:spcBef>
                <a:defRPr b="1" i="1" sz="2200">
                  <a:solidFill>
                    <a:srgbClr val="FFFFFF"/>
                  </a:solidFill>
                  <a:latin typeface="Arial"/>
                  <a:ea typeface="Arial"/>
                  <a:cs typeface="Arial"/>
                  <a:sym typeface="Arial"/>
                </a:defRPr>
              </a:pPr>
              <a:r>
                <a:t>bimensuelles à la MLPH :</a:t>
              </a:r>
            </a:p>
            <a:p>
              <a:pPr defTabSz="1300480">
                <a:lnSpc>
                  <a:spcPct val="90000"/>
                </a:lnSpc>
                <a:spcBef>
                  <a:spcPts val="700"/>
                </a:spcBef>
                <a:defRPr b="1" sz="2200">
                  <a:solidFill>
                    <a:srgbClr val="FFFFFF"/>
                  </a:solidFill>
                  <a:latin typeface="Arial"/>
                  <a:ea typeface="Arial"/>
                  <a:cs typeface="Arial"/>
                  <a:sym typeface="Arial"/>
                </a:defRPr>
              </a:pPr>
              <a:r>
                <a:t>&gt;</a:t>
              </a:r>
              <a:r>
                <a:rPr sz="1800"/>
                <a:t> </a:t>
              </a:r>
              <a:r>
                <a:rPr b="0">
                  <a:latin typeface="Arial Black"/>
                  <a:ea typeface="Arial Black"/>
                  <a:cs typeface="Arial Black"/>
                  <a:sym typeface="Arial Black"/>
                </a:rPr>
                <a:t>premier et </a:t>
              </a:r>
              <a:br>
                <a:rPr b="0">
                  <a:latin typeface="Arial Black"/>
                  <a:ea typeface="Arial Black"/>
                  <a:cs typeface="Arial Black"/>
                  <a:sym typeface="Arial Black"/>
                </a:rPr>
              </a:br>
              <a:r>
                <a:rPr b="0">
                  <a:latin typeface="Arial Black"/>
                  <a:ea typeface="Arial Black"/>
                  <a:cs typeface="Arial Black"/>
                  <a:sym typeface="Arial Black"/>
                </a:rPr>
                <a:t>  dernier vendredi </a:t>
              </a:r>
              <a:br>
                <a:rPr b="0">
                  <a:latin typeface="Arial Black"/>
                  <a:ea typeface="Arial Black"/>
                  <a:cs typeface="Arial Black"/>
                  <a:sym typeface="Arial Black"/>
                </a:rPr>
              </a:br>
              <a:r>
                <a:rPr b="0">
                  <a:latin typeface="Arial Black"/>
                  <a:ea typeface="Arial Black"/>
                  <a:cs typeface="Arial Black"/>
                  <a:sym typeface="Arial Black"/>
                </a:rPr>
                <a:t>  de chaque mois</a:t>
              </a:r>
              <a:endParaRPr b="0">
                <a:latin typeface="Arial Black"/>
                <a:ea typeface="Arial Black"/>
                <a:cs typeface="Arial Black"/>
                <a:sym typeface="Arial Black"/>
              </a:endParaRPr>
            </a:p>
            <a:p>
              <a:pPr defTabSz="1300480">
                <a:defRPr b="1" sz="2000">
                  <a:solidFill>
                    <a:srgbClr val="FFFFFF"/>
                  </a:solidFill>
                  <a:latin typeface="Arial"/>
                  <a:ea typeface="Arial"/>
                  <a:cs typeface="Arial"/>
                  <a:sym typeface="Arial"/>
                </a:defRPr>
              </a:pPr>
              <a:r>
                <a:t>  </a:t>
              </a:r>
              <a:r>
                <a:rPr sz="2100"/>
                <a:t> 14h –16h</a:t>
              </a:r>
            </a:p>
            <a:p>
              <a:pPr defTabSz="1300480">
                <a:defRPr b="1" sz="1800">
                  <a:solidFill>
                    <a:srgbClr val="FFFFFF"/>
                  </a:solidFill>
                  <a:latin typeface="Arial"/>
                  <a:ea typeface="Arial"/>
                  <a:cs typeface="Arial"/>
                  <a:sym typeface="Arial"/>
                </a:defRPr>
              </a:pPr>
            </a:p>
            <a:p>
              <a:pPr defTabSz="1300480">
                <a:defRPr b="1" sz="1800">
                  <a:solidFill>
                    <a:srgbClr val="FFFFFF"/>
                  </a:solidFill>
                  <a:latin typeface="Arial"/>
                  <a:ea typeface="Arial"/>
                  <a:cs typeface="Arial"/>
                  <a:sym typeface="Arial"/>
                </a:defRPr>
              </a:pPr>
            </a:p>
            <a:p>
              <a:pPr algn="ctr" defTabSz="1300480">
                <a:defRPr b="1" i="1" sz="2000">
                  <a:solidFill>
                    <a:schemeClr val="accent4"/>
                  </a:solidFill>
                  <a:latin typeface="Arial"/>
                  <a:ea typeface="Arial"/>
                  <a:cs typeface="Arial"/>
                  <a:sym typeface="Arial"/>
                </a:defRPr>
              </a:pPr>
              <a:r>
                <a:t>Permanences assurées uniquement pendant </a:t>
              </a:r>
              <a:br/>
              <a:r>
                <a:t>la période scolaire.</a:t>
              </a:r>
            </a:p>
          </p:txBody>
        </p:sp>
      </p:grpSp>
      <p:grpSp>
        <p:nvGrpSpPr>
          <p:cNvPr id="518" name="Groupe 15"/>
          <p:cNvGrpSpPr/>
          <p:nvPr/>
        </p:nvGrpSpPr>
        <p:grpSpPr>
          <a:xfrm>
            <a:off x="-5" y="-346181"/>
            <a:ext cx="13773617" cy="2457878"/>
            <a:chOff x="-1" y="0"/>
            <a:chExt cx="13773615" cy="2457877"/>
          </a:xfrm>
        </p:grpSpPr>
        <p:sp>
          <p:nvSpPr>
            <p:cNvPr id="515" name="Rectangle 16"/>
            <p:cNvSpPr/>
            <p:nvPr/>
          </p:nvSpPr>
          <p:spPr>
            <a:xfrm>
              <a:off x="-2" y="346180"/>
              <a:ext cx="13004808" cy="1804462"/>
            </a:xfrm>
            <a:prstGeom prst="rect">
              <a:avLst/>
            </a:prstGeom>
            <a:solidFill>
              <a:srgbClr val="0099CD"/>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sp>
          <p:nvSpPr>
            <p:cNvPr id="516" name="Ellipse 17"/>
            <p:cNvSpPr/>
            <p:nvPr/>
          </p:nvSpPr>
          <p:spPr>
            <a:xfrm>
              <a:off x="10189211" y="0"/>
              <a:ext cx="3584404" cy="2457878"/>
            </a:xfrm>
            <a:prstGeom prst="ellipse">
              <a:avLst/>
            </a:prstGeom>
            <a:solidFill>
              <a:srgbClr val="9AC13A"/>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517" name="Picture 1" descr="Picture 1"/>
            <p:cNvPicPr>
              <a:picLocks noChangeAspect="1"/>
            </p:cNvPicPr>
            <p:nvPr/>
          </p:nvPicPr>
          <p:blipFill>
            <a:blip r:embed="rId2">
              <a:extLst/>
            </a:blip>
            <a:stretch>
              <a:fillRect/>
            </a:stretch>
          </p:blipFill>
          <p:spPr>
            <a:xfrm>
              <a:off x="255305" y="512056"/>
              <a:ext cx="2508361" cy="1435000"/>
            </a:xfrm>
            <a:prstGeom prst="rect">
              <a:avLst/>
            </a:prstGeom>
            <a:ln w="12700" cap="flat">
              <a:noFill/>
              <a:miter lim="400000"/>
            </a:ln>
            <a:effectLst>
              <a:outerShdw sx="100000" sy="100000" kx="0" ky="0" algn="b" rotWithShape="0" blurRad="266700" dist="0" dir="0">
                <a:srgbClr val="000000">
                  <a:alpha val="70000"/>
                </a:srgbClr>
              </a:outerShdw>
            </a:effectLst>
          </p:spPr>
        </p:pic>
      </p:grpSp>
      <p:sp>
        <p:nvSpPr>
          <p:cNvPr id="519" name="Titre 1"/>
          <p:cNvSpPr txBox="1"/>
          <p:nvPr>
            <p:ph type="title"/>
          </p:nvPr>
        </p:nvSpPr>
        <p:spPr>
          <a:xfrm>
            <a:off x="635527" y="63465"/>
            <a:ext cx="11704323" cy="1625601"/>
          </a:xfrm>
          <a:prstGeom prst="rect">
            <a:avLst/>
          </a:prstGeom>
        </p:spPr>
        <p:txBody>
          <a:bodyPr/>
          <a:lstStyle>
            <a:lvl1pPr>
              <a:defRPr b="1" sz="4400">
                <a:solidFill>
                  <a:srgbClr val="CB351B"/>
                </a:solidFill>
              </a:defRPr>
            </a:lvl1pPr>
          </a:lstStyle>
          <a:p>
            <a:pPr/>
            <a:r>
              <a:t>Comment contacter DFD40 ?</a:t>
            </a:r>
          </a:p>
        </p:txBody>
      </p:sp>
      <p:grpSp>
        <p:nvGrpSpPr>
          <p:cNvPr id="522" name="Groupe 25"/>
          <p:cNvGrpSpPr/>
          <p:nvPr/>
        </p:nvGrpSpPr>
        <p:grpSpPr>
          <a:xfrm>
            <a:off x="-1" y="8346919"/>
            <a:ext cx="13004803" cy="1406686"/>
            <a:chOff x="0" y="0"/>
            <a:chExt cx="13004801" cy="1406684"/>
          </a:xfrm>
        </p:grpSpPr>
        <p:sp>
          <p:nvSpPr>
            <p:cNvPr id="520" name="Rectangle 26"/>
            <p:cNvSpPr/>
            <p:nvPr/>
          </p:nvSpPr>
          <p:spPr>
            <a:xfrm>
              <a:off x="0" y="1035982"/>
              <a:ext cx="13004803" cy="65026"/>
            </a:xfrm>
            <a:prstGeom prst="rect">
              <a:avLst/>
            </a:prstGeom>
            <a:solidFill>
              <a:srgbClr val="996632"/>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521" name="Picture 2" descr="Picture 2"/>
            <p:cNvPicPr>
              <a:picLocks noChangeAspect="1"/>
            </p:cNvPicPr>
            <p:nvPr/>
          </p:nvPicPr>
          <p:blipFill>
            <a:blip r:embed="rId3">
              <a:extLst/>
            </a:blip>
            <a:stretch>
              <a:fillRect/>
            </a:stretch>
          </p:blipFill>
          <p:spPr>
            <a:xfrm>
              <a:off x="11520559" y="0"/>
              <a:ext cx="995705" cy="1406685"/>
            </a:xfrm>
            <a:prstGeom prst="rect">
              <a:avLst/>
            </a:prstGeom>
            <a:ln w="12700" cap="flat">
              <a:noFill/>
              <a:miter lim="400000"/>
            </a:ln>
            <a:effectLst/>
          </p:spPr>
        </p:pic>
      </p:grpSp>
      <p:grpSp>
        <p:nvGrpSpPr>
          <p:cNvPr id="525" name="Groupe"/>
          <p:cNvGrpSpPr/>
          <p:nvPr/>
        </p:nvGrpSpPr>
        <p:grpSpPr>
          <a:xfrm>
            <a:off x="4351759" y="1801129"/>
            <a:ext cx="3944713" cy="1803941"/>
            <a:chOff x="0" y="0"/>
            <a:chExt cx="3944712" cy="1803940"/>
          </a:xfrm>
        </p:grpSpPr>
        <p:sp>
          <p:nvSpPr>
            <p:cNvPr id="523" name="Text Box 23"/>
            <p:cNvSpPr txBox="1"/>
            <p:nvPr/>
          </p:nvSpPr>
          <p:spPr>
            <a:xfrm rot="20972245">
              <a:off x="1160112" y="244404"/>
              <a:ext cx="2749863" cy="6343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2019" tIns="52019" rIns="52019" bIns="52019" numCol="1" anchor="t">
              <a:spAutoFit/>
            </a:bodyPr>
            <a:lstStyle>
              <a:lvl1pPr defTabSz="1300480">
                <a:defRPr b="1" sz="3800">
                  <a:latin typeface="Arial"/>
                  <a:ea typeface="Arial"/>
                  <a:cs typeface="Arial"/>
                  <a:sym typeface="Arial"/>
                </a:defRPr>
              </a:lvl1pPr>
            </a:lstStyle>
            <a:p>
              <a:pPr/>
              <a:r>
                <a:t>Contacts</a:t>
              </a:r>
            </a:p>
          </p:txBody>
        </p:sp>
        <p:pic>
          <p:nvPicPr>
            <p:cNvPr id="524" name="Picture 25" descr="Picture 25"/>
            <p:cNvPicPr>
              <a:picLocks noChangeAspect="1"/>
            </p:cNvPicPr>
            <p:nvPr/>
          </p:nvPicPr>
          <p:blipFill>
            <a:blip r:embed="rId4">
              <a:extLst/>
            </a:blip>
            <a:srcRect l="0" t="0" r="6527" b="8015"/>
            <a:stretch>
              <a:fillRect/>
            </a:stretch>
          </p:blipFill>
          <p:spPr>
            <a:xfrm rot="20979174">
              <a:off x="128551" y="190244"/>
              <a:ext cx="1079431" cy="1529191"/>
            </a:xfrm>
            <a:prstGeom prst="rect">
              <a:avLst/>
            </a:prstGeom>
            <a:ln w="12700" cap="flat">
              <a:noFill/>
              <a:miter lim="400000"/>
            </a:ln>
            <a:effectLst/>
          </p:spPr>
        </p:pic>
      </p:grpSp>
      <p:grpSp>
        <p:nvGrpSpPr>
          <p:cNvPr id="530" name="Groupe"/>
          <p:cNvGrpSpPr/>
          <p:nvPr/>
        </p:nvGrpSpPr>
        <p:grpSpPr>
          <a:xfrm>
            <a:off x="6100579" y="7051119"/>
            <a:ext cx="5547239" cy="2616366"/>
            <a:chOff x="-1" y="0"/>
            <a:chExt cx="5547237" cy="2616365"/>
          </a:xfrm>
        </p:grpSpPr>
        <p:pic>
          <p:nvPicPr>
            <p:cNvPr id="526" name="Picture 21" descr="Picture 21"/>
            <p:cNvPicPr>
              <a:picLocks noChangeAspect="1"/>
            </p:cNvPicPr>
            <p:nvPr/>
          </p:nvPicPr>
          <p:blipFill>
            <a:blip r:embed="rId5">
              <a:extLst/>
            </a:blip>
            <a:stretch>
              <a:fillRect/>
            </a:stretch>
          </p:blipFill>
          <p:spPr>
            <a:xfrm rot="690311">
              <a:off x="1750718" y="343703"/>
              <a:ext cx="3640724" cy="1928959"/>
            </a:xfrm>
            <a:prstGeom prst="rect">
              <a:avLst/>
            </a:prstGeom>
            <a:ln w="12700" cap="flat">
              <a:noFill/>
              <a:miter lim="400000"/>
            </a:ln>
            <a:effectLst/>
          </p:spPr>
        </p:pic>
        <p:grpSp>
          <p:nvGrpSpPr>
            <p:cNvPr id="529" name="Groupe"/>
            <p:cNvGrpSpPr/>
            <p:nvPr/>
          </p:nvGrpSpPr>
          <p:grpSpPr>
            <a:xfrm>
              <a:off x="-2" y="366939"/>
              <a:ext cx="5304917" cy="1448246"/>
              <a:chOff x="0" y="0"/>
              <a:chExt cx="5304915" cy="1448245"/>
            </a:xfrm>
          </p:grpSpPr>
          <p:pic>
            <p:nvPicPr>
              <p:cNvPr id="527" name="Picture 26" descr="Picture 26"/>
              <p:cNvPicPr>
                <a:picLocks noChangeAspect="1"/>
              </p:cNvPicPr>
              <p:nvPr/>
            </p:nvPicPr>
            <p:blipFill>
              <a:blip r:embed="rId6">
                <a:extLst/>
              </a:blip>
              <a:stretch>
                <a:fillRect/>
              </a:stretch>
            </p:blipFill>
            <p:spPr>
              <a:xfrm rot="263491">
                <a:off x="49111" y="54475"/>
                <a:ext cx="1474223" cy="1339294"/>
              </a:xfrm>
              <a:prstGeom prst="rect">
                <a:avLst/>
              </a:prstGeom>
              <a:ln w="12700" cap="flat">
                <a:noFill/>
                <a:miter lim="400000"/>
              </a:ln>
              <a:effectLst/>
            </p:spPr>
          </p:pic>
          <p:sp>
            <p:nvSpPr>
              <p:cNvPr id="528" name="Text Box 27"/>
              <p:cNvSpPr txBox="1"/>
              <p:nvPr/>
            </p:nvSpPr>
            <p:spPr>
              <a:xfrm rot="828080">
                <a:off x="2057214" y="501520"/>
                <a:ext cx="3234903" cy="498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2019" tIns="52019" rIns="52019" bIns="52019" numCol="1" anchor="t">
                <a:spAutoFit/>
              </a:bodyPr>
              <a:lstStyle>
                <a:lvl1pPr algn="ctr" defTabSz="1300480">
                  <a:defRPr b="1" sz="2800">
                    <a:solidFill>
                      <a:srgbClr val="FFFFFF"/>
                    </a:solidFill>
                    <a:latin typeface="Arial"/>
                    <a:ea typeface="Arial"/>
                    <a:cs typeface="Arial"/>
                    <a:sym typeface="Arial"/>
                  </a:defRPr>
                </a:lvl1pPr>
              </a:lstStyle>
              <a:p>
                <a:pPr/>
                <a:r>
                  <a:t>www.dyspraxies.fr</a:t>
                </a:r>
              </a:p>
            </p:txBody>
          </p:sp>
        </p:grpSp>
      </p:grpSp>
      <p:grpSp>
        <p:nvGrpSpPr>
          <p:cNvPr id="535" name="Groupe"/>
          <p:cNvGrpSpPr/>
          <p:nvPr/>
        </p:nvGrpSpPr>
        <p:grpSpPr>
          <a:xfrm>
            <a:off x="5511613" y="4574395"/>
            <a:ext cx="6135241" cy="2755034"/>
            <a:chOff x="0" y="0"/>
            <a:chExt cx="6135240" cy="2755032"/>
          </a:xfrm>
        </p:grpSpPr>
        <p:pic>
          <p:nvPicPr>
            <p:cNvPr id="531" name="Picture 22" descr="Picture 22"/>
            <p:cNvPicPr>
              <a:picLocks noChangeAspect="1"/>
            </p:cNvPicPr>
            <p:nvPr/>
          </p:nvPicPr>
          <p:blipFill>
            <a:blip r:embed="rId7">
              <a:extLst/>
            </a:blip>
            <a:stretch>
              <a:fillRect/>
            </a:stretch>
          </p:blipFill>
          <p:spPr>
            <a:xfrm rot="20966495">
              <a:off x="2072406" y="340287"/>
              <a:ext cx="3905841" cy="2074458"/>
            </a:xfrm>
            <a:prstGeom prst="rect">
              <a:avLst/>
            </a:prstGeom>
            <a:ln w="12700" cap="flat">
              <a:noFill/>
              <a:miter lim="400000"/>
            </a:ln>
            <a:effectLst/>
          </p:spPr>
        </p:pic>
        <p:grpSp>
          <p:nvGrpSpPr>
            <p:cNvPr id="534" name="Groupe"/>
            <p:cNvGrpSpPr/>
            <p:nvPr/>
          </p:nvGrpSpPr>
          <p:grpSpPr>
            <a:xfrm>
              <a:off x="-1" y="507224"/>
              <a:ext cx="5916331" cy="1953970"/>
              <a:chOff x="0" y="0"/>
              <a:chExt cx="5916329" cy="1953969"/>
            </a:xfrm>
          </p:grpSpPr>
          <p:pic>
            <p:nvPicPr>
              <p:cNvPr id="532" name="Picture 24" descr="Picture 24"/>
              <p:cNvPicPr>
                <a:picLocks noChangeAspect="1"/>
              </p:cNvPicPr>
              <p:nvPr/>
            </p:nvPicPr>
            <p:blipFill>
              <a:blip r:embed="rId8">
                <a:extLst/>
              </a:blip>
              <a:stretch>
                <a:fillRect/>
              </a:stretch>
            </p:blipFill>
            <p:spPr>
              <a:xfrm>
                <a:off x="-1" y="0"/>
                <a:ext cx="2073902" cy="1953970"/>
              </a:xfrm>
              <a:prstGeom prst="rect">
                <a:avLst/>
              </a:prstGeom>
              <a:ln w="12700" cap="flat">
                <a:noFill/>
                <a:miter lim="400000"/>
              </a:ln>
              <a:effectLst/>
            </p:spPr>
          </p:pic>
          <p:sp>
            <p:nvSpPr>
              <p:cNvPr id="533" name="Text Box 30"/>
              <p:cNvSpPr txBox="1"/>
              <p:nvPr/>
            </p:nvSpPr>
            <p:spPr>
              <a:xfrm rot="21334486">
                <a:off x="2147973" y="481036"/>
                <a:ext cx="3754710" cy="4988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2019" tIns="52019" rIns="52019" bIns="52019" numCol="1" anchor="t">
                <a:spAutoFit/>
              </a:bodyPr>
              <a:lstStyle>
                <a:lvl1pPr algn="ctr" defTabSz="1300480">
                  <a:defRPr b="1" sz="2800">
                    <a:solidFill>
                      <a:srgbClr val="FFFFFF"/>
                    </a:solidFill>
                    <a:latin typeface="Arial"/>
                    <a:ea typeface="Arial"/>
                    <a:cs typeface="Arial"/>
                    <a:sym typeface="Arial"/>
                  </a:defRPr>
                </a:lvl1pPr>
              </a:lstStyle>
              <a:p>
                <a:pPr/>
                <a:r>
                  <a:t>dfd40@dyspraxies.fr</a:t>
                </a:r>
              </a:p>
            </p:txBody>
          </p:sp>
        </p:grpSp>
      </p:grpSp>
      <p:grpSp>
        <p:nvGrpSpPr>
          <p:cNvPr id="540" name="Groupe"/>
          <p:cNvGrpSpPr/>
          <p:nvPr/>
        </p:nvGrpSpPr>
        <p:grpSpPr>
          <a:xfrm>
            <a:off x="5851312" y="1759171"/>
            <a:ext cx="5886109" cy="3778477"/>
            <a:chOff x="-2" y="0"/>
            <a:chExt cx="5886108" cy="3778476"/>
          </a:xfrm>
        </p:grpSpPr>
        <p:pic>
          <p:nvPicPr>
            <p:cNvPr id="536" name="Picture 28" descr="Picture 28"/>
            <p:cNvPicPr>
              <a:picLocks noChangeAspect="1"/>
            </p:cNvPicPr>
            <p:nvPr/>
          </p:nvPicPr>
          <p:blipFill>
            <a:blip r:embed="rId9">
              <a:extLst/>
            </a:blip>
            <a:stretch>
              <a:fillRect/>
            </a:stretch>
          </p:blipFill>
          <p:spPr>
            <a:xfrm rot="1104706">
              <a:off x="1704336" y="539562"/>
              <a:ext cx="3854129" cy="2699351"/>
            </a:xfrm>
            <a:prstGeom prst="rect">
              <a:avLst/>
            </a:prstGeom>
            <a:ln w="12700" cap="flat">
              <a:noFill/>
              <a:miter lim="400000"/>
            </a:ln>
            <a:effectLst/>
          </p:spPr>
        </p:pic>
        <p:grpSp>
          <p:nvGrpSpPr>
            <p:cNvPr id="539" name="Groupe"/>
            <p:cNvGrpSpPr/>
            <p:nvPr/>
          </p:nvGrpSpPr>
          <p:grpSpPr>
            <a:xfrm>
              <a:off x="-3" y="745188"/>
              <a:ext cx="5562746" cy="2194789"/>
              <a:chOff x="0" y="-1"/>
              <a:chExt cx="5562745" cy="2194787"/>
            </a:xfrm>
          </p:grpSpPr>
          <p:sp>
            <p:nvSpPr>
              <p:cNvPr id="537" name="Oval 29"/>
              <p:cNvSpPr txBox="1"/>
              <p:nvPr/>
            </p:nvSpPr>
            <p:spPr>
              <a:xfrm rot="1107665">
                <a:off x="1812559" y="576803"/>
                <a:ext cx="3746139" cy="6343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2019" tIns="52019" rIns="52019" bIns="52019" numCol="1" anchor="t">
                <a:spAutoFit/>
              </a:bodyPr>
              <a:lstStyle>
                <a:lvl1pPr algn="ctr" defTabSz="1300480">
                  <a:defRPr b="1" sz="3800">
                    <a:solidFill>
                      <a:srgbClr val="FFFFFF"/>
                    </a:solidFill>
                    <a:latin typeface="Arial"/>
                    <a:ea typeface="Arial"/>
                    <a:cs typeface="Arial"/>
                    <a:sym typeface="Arial"/>
                  </a:defRPr>
                </a:lvl1pPr>
              </a:lstStyle>
              <a:p>
                <a:pPr/>
                <a:r>
                  <a:t>06 86 40 95 12</a:t>
                </a:r>
              </a:p>
            </p:txBody>
          </p:sp>
          <p:pic>
            <p:nvPicPr>
              <p:cNvPr id="538" name="Picture 2" descr="Picture 2"/>
              <p:cNvPicPr>
                <a:picLocks noChangeAspect="1"/>
              </p:cNvPicPr>
              <p:nvPr/>
            </p:nvPicPr>
            <p:blipFill>
              <a:blip r:embed="rId10">
                <a:extLst/>
              </a:blip>
              <a:stretch>
                <a:fillRect/>
              </a:stretch>
            </p:blipFill>
            <p:spPr>
              <a:xfrm>
                <a:off x="-1" y="529029"/>
                <a:ext cx="1367968" cy="1665758"/>
              </a:xfrm>
              <a:prstGeom prst="rect">
                <a:avLst/>
              </a:prstGeom>
              <a:ln w="12700" cap="flat">
                <a:noFill/>
                <a:miter lim="400000"/>
              </a:ln>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514"/>
                                        </p:tgtEl>
                                        <p:attrNameLst>
                                          <p:attrName>style.visibility</p:attrName>
                                        </p:attrNameLst>
                                      </p:cBhvr>
                                      <p:to>
                                        <p:strVal val="visible"/>
                                      </p:to>
                                    </p:set>
                                    <p:animEffect filter="wipe(up)" transition="in">
                                      <p:cBhvr>
                                        <p:cTn id="7" dur="1750"/>
                                        <p:tgtEl>
                                          <p:spTgt spid="51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 grpId="2" fill="hold">
                                  <p:stCondLst>
                                    <p:cond delay="0"/>
                                  </p:stCondLst>
                                  <p:iterate type="el" backwards="0">
                                    <p:tmAbs val="0"/>
                                  </p:iterate>
                                  <p:childTnLst>
                                    <p:set>
                                      <p:cBhvr>
                                        <p:cTn id="11" fill="hold"/>
                                        <p:tgtEl>
                                          <p:spTgt spid="525"/>
                                        </p:tgtEl>
                                        <p:attrNameLst>
                                          <p:attrName>style.visibility</p:attrName>
                                        </p:attrNameLst>
                                      </p:cBhvr>
                                      <p:to>
                                        <p:strVal val="visible"/>
                                      </p:to>
                                    </p:set>
                                    <p:anim calcmode="lin" valueType="num">
                                      <p:cBhvr>
                                        <p:cTn id="12" dur="1000" fill="hold"/>
                                        <p:tgtEl>
                                          <p:spTgt spid="525"/>
                                        </p:tgtEl>
                                        <p:attrNameLst>
                                          <p:attrName>ppt_x</p:attrName>
                                        </p:attrNameLst>
                                      </p:cBhvr>
                                      <p:tavLst>
                                        <p:tav tm="0">
                                          <p:val>
                                            <p:strVal val="0-#ppt_w/2"/>
                                          </p:val>
                                        </p:tav>
                                        <p:tav tm="100000">
                                          <p:val>
                                            <p:strVal val="#ppt_x"/>
                                          </p:val>
                                        </p:tav>
                                      </p:tavLst>
                                    </p:anim>
                                    <p:anim calcmode="lin" valueType="num">
                                      <p:cBhvr>
                                        <p:cTn id="13" dur="1000" fill="hold"/>
                                        <p:tgtEl>
                                          <p:spTgt spid="52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32" presetID="4" grpId="3" fill="hold">
                                  <p:stCondLst>
                                    <p:cond delay="0"/>
                                  </p:stCondLst>
                                  <p:iterate type="el" backwards="0">
                                    <p:tmAbs val="0"/>
                                  </p:iterate>
                                  <p:childTnLst>
                                    <p:set>
                                      <p:cBhvr>
                                        <p:cTn id="17" fill="hold"/>
                                        <p:tgtEl>
                                          <p:spTgt spid="540"/>
                                        </p:tgtEl>
                                        <p:attrNameLst>
                                          <p:attrName>style.visibility</p:attrName>
                                        </p:attrNameLst>
                                      </p:cBhvr>
                                      <p:to>
                                        <p:strVal val="visible"/>
                                      </p:to>
                                    </p:set>
                                    <p:animEffect filter="box(out)" transition="in">
                                      <p:cBhvr>
                                        <p:cTn id="18" dur="1250"/>
                                        <p:tgtEl>
                                          <p:spTgt spid="540"/>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32" presetID="4" grpId="4" fill="hold">
                                  <p:stCondLst>
                                    <p:cond delay="0"/>
                                  </p:stCondLst>
                                  <p:iterate type="el" backwards="0">
                                    <p:tmAbs val="0"/>
                                  </p:iterate>
                                  <p:childTnLst>
                                    <p:set>
                                      <p:cBhvr>
                                        <p:cTn id="22" fill="hold"/>
                                        <p:tgtEl>
                                          <p:spTgt spid="535"/>
                                        </p:tgtEl>
                                        <p:attrNameLst>
                                          <p:attrName>style.visibility</p:attrName>
                                        </p:attrNameLst>
                                      </p:cBhvr>
                                      <p:to>
                                        <p:strVal val="visible"/>
                                      </p:to>
                                    </p:set>
                                    <p:animEffect filter="box(out)" transition="in">
                                      <p:cBhvr>
                                        <p:cTn id="23" dur="1250"/>
                                        <p:tgtEl>
                                          <p:spTgt spid="535"/>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32" presetID="4" grpId="5" fill="hold">
                                  <p:stCondLst>
                                    <p:cond delay="0"/>
                                  </p:stCondLst>
                                  <p:iterate type="el" backwards="0">
                                    <p:tmAbs val="0"/>
                                  </p:iterate>
                                  <p:childTnLst>
                                    <p:set>
                                      <p:cBhvr>
                                        <p:cTn id="27" fill="hold"/>
                                        <p:tgtEl>
                                          <p:spTgt spid="530"/>
                                        </p:tgtEl>
                                        <p:attrNameLst>
                                          <p:attrName>style.visibility</p:attrName>
                                        </p:attrNameLst>
                                      </p:cBhvr>
                                      <p:to>
                                        <p:strVal val="visible"/>
                                      </p:to>
                                    </p:set>
                                    <p:animEffect filter="box(out)" transition="in">
                                      <p:cBhvr>
                                        <p:cTn id="28" dur="1250"/>
                                        <p:tgtEl>
                                          <p:spTgt spid="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4" grpId="1"/>
      <p:bldP build="whole" bldLvl="1" animBg="1" rev="0" advAuto="0" spid="525" grpId="2"/>
      <p:bldP build="whole" bldLvl="1" animBg="1" rev="0" advAuto="0" spid="540" grpId="3"/>
      <p:bldP build="whole" bldLvl="1" animBg="1" rev="0" advAuto="0" spid="535" grpId="4"/>
      <p:bldP build="whole" bldLvl="1" animBg="1" rev="0" advAuto="0" spid="530" grpId="5"/>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45" name="Groupe 15"/>
          <p:cNvGrpSpPr/>
          <p:nvPr/>
        </p:nvGrpSpPr>
        <p:grpSpPr>
          <a:xfrm>
            <a:off x="-5" y="-346181"/>
            <a:ext cx="13773617" cy="2457878"/>
            <a:chOff x="-1" y="0"/>
            <a:chExt cx="13773615" cy="2457877"/>
          </a:xfrm>
        </p:grpSpPr>
        <p:sp>
          <p:nvSpPr>
            <p:cNvPr id="542" name="Rectangle 16"/>
            <p:cNvSpPr/>
            <p:nvPr/>
          </p:nvSpPr>
          <p:spPr>
            <a:xfrm>
              <a:off x="-2" y="346180"/>
              <a:ext cx="13004808" cy="1804462"/>
            </a:xfrm>
            <a:prstGeom prst="rect">
              <a:avLst/>
            </a:prstGeom>
            <a:solidFill>
              <a:srgbClr val="0099CD"/>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sp>
          <p:nvSpPr>
            <p:cNvPr id="543" name="Ellipse 17"/>
            <p:cNvSpPr/>
            <p:nvPr/>
          </p:nvSpPr>
          <p:spPr>
            <a:xfrm>
              <a:off x="10189211" y="0"/>
              <a:ext cx="3584404" cy="2457878"/>
            </a:xfrm>
            <a:prstGeom prst="ellipse">
              <a:avLst/>
            </a:prstGeom>
            <a:solidFill>
              <a:srgbClr val="9AC13A"/>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544" name="Picture 1" descr="Picture 1"/>
            <p:cNvPicPr>
              <a:picLocks noChangeAspect="1"/>
            </p:cNvPicPr>
            <p:nvPr/>
          </p:nvPicPr>
          <p:blipFill>
            <a:blip r:embed="rId2">
              <a:extLst/>
            </a:blip>
            <a:stretch>
              <a:fillRect/>
            </a:stretch>
          </p:blipFill>
          <p:spPr>
            <a:xfrm>
              <a:off x="255305" y="512056"/>
              <a:ext cx="2508361" cy="1435000"/>
            </a:xfrm>
            <a:prstGeom prst="rect">
              <a:avLst/>
            </a:prstGeom>
            <a:ln w="12700" cap="flat">
              <a:noFill/>
              <a:miter lim="400000"/>
            </a:ln>
            <a:effectLst>
              <a:outerShdw sx="100000" sy="100000" kx="0" ky="0" algn="b" rotWithShape="0" blurRad="266700" dist="0" dir="0">
                <a:srgbClr val="000000">
                  <a:alpha val="70000"/>
                </a:srgbClr>
              </a:outerShdw>
            </a:effectLst>
          </p:spPr>
        </p:pic>
      </p:grpSp>
      <p:sp>
        <p:nvSpPr>
          <p:cNvPr id="546" name="Titre 1"/>
          <p:cNvSpPr txBox="1"/>
          <p:nvPr>
            <p:ph type="title"/>
          </p:nvPr>
        </p:nvSpPr>
        <p:spPr>
          <a:xfrm>
            <a:off x="562539" y="63465"/>
            <a:ext cx="11704323" cy="1625601"/>
          </a:xfrm>
          <a:prstGeom prst="rect">
            <a:avLst/>
          </a:prstGeom>
        </p:spPr>
        <p:txBody>
          <a:bodyPr/>
          <a:lstStyle/>
          <a:p>
            <a:pPr>
              <a:defRPr b="1" sz="4400">
                <a:solidFill>
                  <a:srgbClr val="CB351B"/>
                </a:solidFill>
              </a:defRPr>
            </a:pPr>
            <a:r>
              <a:t>Quels sont les partenaires</a:t>
            </a:r>
            <a:br/>
            <a:r>
              <a:t>de DFD40 ?</a:t>
            </a:r>
          </a:p>
        </p:txBody>
      </p:sp>
      <p:grpSp>
        <p:nvGrpSpPr>
          <p:cNvPr id="549" name="Groupe 25"/>
          <p:cNvGrpSpPr/>
          <p:nvPr/>
        </p:nvGrpSpPr>
        <p:grpSpPr>
          <a:xfrm>
            <a:off x="-1" y="8346919"/>
            <a:ext cx="13004803" cy="1406686"/>
            <a:chOff x="0" y="0"/>
            <a:chExt cx="13004801" cy="1406684"/>
          </a:xfrm>
        </p:grpSpPr>
        <p:sp>
          <p:nvSpPr>
            <p:cNvPr id="547" name="Rectangle 26"/>
            <p:cNvSpPr/>
            <p:nvPr/>
          </p:nvSpPr>
          <p:spPr>
            <a:xfrm>
              <a:off x="0" y="1035982"/>
              <a:ext cx="13004803" cy="65026"/>
            </a:xfrm>
            <a:prstGeom prst="rect">
              <a:avLst/>
            </a:prstGeom>
            <a:solidFill>
              <a:srgbClr val="996632"/>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548" name="Picture 2" descr="Picture 2"/>
            <p:cNvPicPr>
              <a:picLocks noChangeAspect="1"/>
            </p:cNvPicPr>
            <p:nvPr/>
          </p:nvPicPr>
          <p:blipFill>
            <a:blip r:embed="rId3">
              <a:extLst/>
            </a:blip>
            <a:stretch>
              <a:fillRect/>
            </a:stretch>
          </p:blipFill>
          <p:spPr>
            <a:xfrm>
              <a:off x="11520559" y="0"/>
              <a:ext cx="995705" cy="1406685"/>
            </a:xfrm>
            <a:prstGeom prst="rect">
              <a:avLst/>
            </a:prstGeom>
            <a:ln w="12700" cap="flat">
              <a:noFill/>
              <a:miter lim="400000"/>
            </a:ln>
            <a:effectLst/>
          </p:spPr>
        </p:pic>
      </p:grpSp>
      <p:grpSp>
        <p:nvGrpSpPr>
          <p:cNvPr id="558" name="Groupe"/>
          <p:cNvGrpSpPr/>
          <p:nvPr/>
        </p:nvGrpSpPr>
        <p:grpSpPr>
          <a:xfrm>
            <a:off x="654754" y="2063030"/>
            <a:ext cx="11861503" cy="6897246"/>
            <a:chOff x="0" y="0"/>
            <a:chExt cx="11861501" cy="6897245"/>
          </a:xfrm>
        </p:grpSpPr>
        <p:pic>
          <p:nvPicPr>
            <p:cNvPr id="550" name="Picture 7" descr="Picture 7"/>
            <p:cNvPicPr>
              <a:picLocks noChangeAspect="1"/>
            </p:cNvPicPr>
            <p:nvPr/>
          </p:nvPicPr>
          <p:blipFill>
            <a:blip r:embed="rId4">
              <a:extLst/>
            </a:blip>
            <a:stretch>
              <a:fillRect/>
            </a:stretch>
          </p:blipFill>
          <p:spPr>
            <a:xfrm>
              <a:off x="4297043" y="-1"/>
              <a:ext cx="3584125" cy="2077368"/>
            </a:xfrm>
            <a:prstGeom prst="rect">
              <a:avLst/>
            </a:prstGeom>
            <a:ln w="12700" cap="flat">
              <a:noFill/>
              <a:miter lim="400000"/>
            </a:ln>
            <a:effectLst/>
          </p:spPr>
        </p:pic>
        <p:pic>
          <p:nvPicPr>
            <p:cNvPr id="551" name="Picture 11" descr="Picture 11"/>
            <p:cNvPicPr>
              <a:picLocks noChangeAspect="1"/>
            </p:cNvPicPr>
            <p:nvPr/>
          </p:nvPicPr>
          <p:blipFill>
            <a:blip r:embed="rId5">
              <a:extLst/>
            </a:blip>
            <a:srcRect l="0" t="28728" r="0" b="31959"/>
            <a:stretch>
              <a:fillRect/>
            </a:stretch>
          </p:blipFill>
          <p:spPr>
            <a:xfrm>
              <a:off x="239609" y="843461"/>
              <a:ext cx="3738595" cy="1469698"/>
            </a:xfrm>
            <a:prstGeom prst="rect">
              <a:avLst/>
            </a:prstGeom>
            <a:ln w="12700" cap="flat">
              <a:noFill/>
              <a:miter lim="400000"/>
            </a:ln>
            <a:effectLst/>
          </p:spPr>
        </p:pic>
        <p:pic>
          <p:nvPicPr>
            <p:cNvPr id="552" name="Picture 12" descr="Picture 12"/>
            <p:cNvPicPr>
              <a:picLocks noChangeAspect="1"/>
            </p:cNvPicPr>
            <p:nvPr/>
          </p:nvPicPr>
          <p:blipFill>
            <a:blip r:embed="rId6">
              <a:extLst/>
            </a:blip>
            <a:srcRect l="35057" t="27360" r="45573" b="63779"/>
            <a:stretch>
              <a:fillRect/>
            </a:stretch>
          </p:blipFill>
          <p:spPr>
            <a:xfrm>
              <a:off x="-1" y="3180084"/>
              <a:ext cx="3584402" cy="921708"/>
            </a:xfrm>
            <a:prstGeom prst="rect">
              <a:avLst/>
            </a:prstGeom>
            <a:ln w="12700" cap="flat">
              <a:noFill/>
              <a:miter lim="400000"/>
            </a:ln>
            <a:effectLst/>
          </p:spPr>
        </p:pic>
        <p:pic>
          <p:nvPicPr>
            <p:cNvPr id="553" name="Picture 14" descr="Picture 14"/>
            <p:cNvPicPr>
              <a:picLocks noChangeAspect="1"/>
            </p:cNvPicPr>
            <p:nvPr/>
          </p:nvPicPr>
          <p:blipFill>
            <a:blip r:embed="rId7">
              <a:extLst/>
            </a:blip>
            <a:stretch>
              <a:fillRect/>
            </a:stretch>
          </p:blipFill>
          <p:spPr>
            <a:xfrm>
              <a:off x="4494372" y="4770936"/>
              <a:ext cx="3189465" cy="2126310"/>
            </a:xfrm>
            <a:prstGeom prst="rect">
              <a:avLst/>
            </a:prstGeom>
            <a:ln w="12700" cap="flat">
              <a:noFill/>
              <a:miter lim="400000"/>
            </a:ln>
            <a:effectLst/>
          </p:spPr>
        </p:pic>
        <p:pic>
          <p:nvPicPr>
            <p:cNvPr id="554" name="Picture 16" descr="Picture 16"/>
            <p:cNvPicPr>
              <a:picLocks noChangeAspect="1"/>
            </p:cNvPicPr>
            <p:nvPr/>
          </p:nvPicPr>
          <p:blipFill>
            <a:blip r:embed="rId8">
              <a:extLst/>
            </a:blip>
            <a:stretch>
              <a:fillRect/>
            </a:stretch>
          </p:blipFill>
          <p:spPr>
            <a:xfrm>
              <a:off x="1483036" y="4339364"/>
              <a:ext cx="1638585" cy="2027950"/>
            </a:xfrm>
            <a:prstGeom prst="rect">
              <a:avLst/>
            </a:prstGeom>
            <a:ln w="12700" cap="flat">
              <a:noFill/>
              <a:miter lim="400000"/>
            </a:ln>
            <a:effectLst/>
          </p:spPr>
        </p:pic>
        <p:pic>
          <p:nvPicPr>
            <p:cNvPr id="555" name="Picture 21" descr="Picture 21"/>
            <p:cNvPicPr>
              <a:picLocks noChangeAspect="1"/>
            </p:cNvPicPr>
            <p:nvPr/>
          </p:nvPicPr>
          <p:blipFill>
            <a:blip r:embed="rId9">
              <a:extLst/>
            </a:blip>
            <a:srcRect l="26284" t="43438" r="62092" b="33436"/>
            <a:stretch>
              <a:fillRect/>
            </a:stretch>
          </p:blipFill>
          <p:spPr>
            <a:xfrm>
              <a:off x="9056588" y="3747913"/>
              <a:ext cx="2105644" cy="2355464"/>
            </a:xfrm>
            <a:prstGeom prst="rect">
              <a:avLst/>
            </a:prstGeom>
            <a:ln w="12700" cap="flat">
              <a:noFill/>
              <a:miter lim="400000"/>
            </a:ln>
            <a:effectLst/>
          </p:spPr>
        </p:pic>
        <p:pic>
          <p:nvPicPr>
            <p:cNvPr id="556" name="Picture 22" descr="Picture 22"/>
            <p:cNvPicPr>
              <a:picLocks noChangeAspect="1"/>
            </p:cNvPicPr>
            <p:nvPr/>
          </p:nvPicPr>
          <p:blipFill>
            <a:blip r:embed="rId10">
              <a:extLst/>
            </a:blip>
            <a:srcRect l="4551" t="4833" r="11590" b="15586"/>
            <a:stretch>
              <a:fillRect/>
            </a:stretch>
          </p:blipFill>
          <p:spPr>
            <a:xfrm>
              <a:off x="8072277" y="608923"/>
              <a:ext cx="3789225" cy="2140480"/>
            </a:xfrm>
            <a:prstGeom prst="rect">
              <a:avLst/>
            </a:prstGeom>
            <a:ln w="12700" cap="flat">
              <a:noFill/>
              <a:miter lim="400000"/>
            </a:ln>
            <a:effectLst/>
          </p:spPr>
        </p:pic>
        <p:pic>
          <p:nvPicPr>
            <p:cNvPr id="557" name="Picture 23" descr="Picture 23"/>
            <p:cNvPicPr>
              <a:picLocks noChangeAspect="1"/>
            </p:cNvPicPr>
            <p:nvPr/>
          </p:nvPicPr>
          <p:blipFill>
            <a:blip r:embed="rId11">
              <a:extLst/>
            </a:blip>
            <a:stretch>
              <a:fillRect/>
            </a:stretch>
          </p:blipFill>
          <p:spPr>
            <a:xfrm>
              <a:off x="5447133" y="2749400"/>
              <a:ext cx="2105643" cy="2105645"/>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7" grpId="1" fill="hold">
                                  <p:stCondLst>
                                    <p:cond delay="0"/>
                                  </p:stCondLst>
                                  <p:iterate type="el" backwards="0">
                                    <p:tmAbs val="0"/>
                                  </p:iterate>
                                  <p:childTnLst>
                                    <p:set>
                                      <p:cBhvr>
                                        <p:cTn id="6" fill="hold"/>
                                        <p:tgtEl>
                                          <p:spTgt spid="558"/>
                                        </p:tgtEl>
                                        <p:attrNameLst>
                                          <p:attrName>style.visibility</p:attrName>
                                        </p:attrNameLst>
                                      </p:cBhvr>
                                      <p:to>
                                        <p:strVal val="visible"/>
                                      </p:to>
                                    </p:set>
                                    <p:anim calcmode="lin" valueType="num">
                                      <p:cBhvr>
                                        <p:cTn id="7" dur="1500" fill="hold"/>
                                        <p:tgtEl>
                                          <p:spTgt spid="558"/>
                                        </p:tgtEl>
                                        <p:attrNameLst>
                                          <p:attrName>ppt_x</p:attrName>
                                        </p:attrNameLst>
                                      </p:cBhvr>
                                      <p:tavLst>
                                        <p:tav tm="0">
                                          <p:val>
                                            <p:strVal val="#ppt_x"/>
                                          </p:val>
                                        </p:tav>
                                        <p:tav tm="100000">
                                          <p:val>
                                            <p:strVal val="#ppt_x"/>
                                          </p:val>
                                        </p:tav>
                                      </p:tavLst>
                                    </p:anim>
                                    <p:anim calcmode="lin" valueType="num">
                                      <p:cBhvr>
                                        <p:cTn id="8" dur="1500" fill="hold"/>
                                        <p:tgtEl>
                                          <p:spTgt spid="5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8"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62" name="Zone de texte 7"/>
          <p:cNvGrpSpPr/>
          <p:nvPr/>
        </p:nvGrpSpPr>
        <p:grpSpPr>
          <a:xfrm>
            <a:off x="4909099" y="4047241"/>
            <a:ext cx="7472001" cy="3231008"/>
            <a:chOff x="0" y="0"/>
            <a:chExt cx="7471999" cy="3231007"/>
          </a:xfrm>
        </p:grpSpPr>
        <p:sp>
          <p:nvSpPr>
            <p:cNvPr id="560" name="Rectangle"/>
            <p:cNvSpPr/>
            <p:nvPr/>
          </p:nvSpPr>
          <p:spPr>
            <a:xfrm>
              <a:off x="0" y="0"/>
              <a:ext cx="7472000" cy="2888768"/>
            </a:xfrm>
            <a:prstGeom prst="rect">
              <a:avLst/>
            </a:prstGeom>
            <a:solidFill>
              <a:srgbClr val="FFFFFF"/>
            </a:solidFill>
            <a:ln w="12700" cap="flat">
              <a:noFill/>
              <a:miter lim="400000"/>
            </a:ln>
            <a:effectLst/>
          </p:spPr>
          <p:txBody>
            <a:bodyPr wrap="square" lIns="50800" tIns="50800" rIns="50800" bIns="50800" numCol="1" anchor="t">
              <a:noAutofit/>
            </a:bodyPr>
            <a:lstStyle/>
            <a:p>
              <a:pPr defTabSz="1300480">
                <a:lnSpc>
                  <a:spcPct val="115000"/>
                </a:lnSpc>
                <a:spcBef>
                  <a:spcPts val="1400"/>
                </a:spcBef>
                <a:defRPr sz="2400">
                  <a:latin typeface="Calibri"/>
                  <a:ea typeface="Calibri"/>
                  <a:cs typeface="Calibri"/>
                  <a:sym typeface="Calibri"/>
                </a:defRPr>
              </a:pPr>
            </a:p>
          </p:txBody>
        </p:sp>
        <p:sp>
          <p:nvSpPr>
            <p:cNvPr id="561" name="… mobilisons-nous !…"/>
            <p:cNvSpPr txBox="1"/>
            <p:nvPr/>
          </p:nvSpPr>
          <p:spPr>
            <a:xfrm>
              <a:off x="0" y="0"/>
              <a:ext cx="7472000" cy="32310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algn="r" defTabSz="1300480">
                <a:lnSpc>
                  <a:spcPct val="115000"/>
                </a:lnSpc>
                <a:spcBef>
                  <a:spcPts val="1400"/>
                </a:spcBef>
                <a:defRPr b="1" i="1" sz="4000" u="sng">
                  <a:solidFill>
                    <a:srgbClr val="C00000"/>
                  </a:solidFill>
                  <a:latin typeface="Calibri"/>
                  <a:ea typeface="Calibri"/>
                  <a:cs typeface="Calibri"/>
                  <a:sym typeface="Calibri"/>
                </a:defRPr>
              </a:pPr>
              <a:r>
                <a:t>… mobilisons-nous</a:t>
              </a:r>
              <a:r>
                <a:rPr u="none"/>
                <a:t> !</a:t>
              </a:r>
            </a:p>
            <a:p>
              <a:pPr algn="r" defTabSz="1300480">
                <a:defRPr b="1" i="1" sz="3000">
                  <a:latin typeface="Calibri"/>
                  <a:ea typeface="Calibri"/>
                  <a:cs typeface="Calibri"/>
                  <a:sym typeface="Calibri"/>
                </a:defRPr>
              </a:pPr>
              <a:r>
                <a:t>Ensemble, nous serons plus forts pour aider tous les enfants, ados </a:t>
              </a:r>
              <a:br/>
              <a:r>
                <a:t>et jeunes adultes  </a:t>
              </a:r>
              <a:br/>
              <a:r>
                <a:t>à surmonter leurs « dysfficultés » !</a:t>
              </a:r>
              <a:endParaRPr>
                <a:solidFill>
                  <a:srgbClr val="808080"/>
                </a:solidFill>
              </a:endParaRPr>
            </a:p>
            <a:p>
              <a:pPr defTabSz="1300480">
                <a:lnSpc>
                  <a:spcPct val="115000"/>
                </a:lnSpc>
                <a:spcBef>
                  <a:spcPts val="1400"/>
                </a:spcBef>
                <a:defRPr sz="2200">
                  <a:latin typeface="Calibri"/>
                  <a:ea typeface="Calibri"/>
                  <a:cs typeface="Calibri"/>
                  <a:sym typeface="Calibri"/>
                </a:defRPr>
              </a:pPr>
              <a:r>
                <a:t> </a:t>
              </a:r>
            </a:p>
          </p:txBody>
        </p:sp>
      </p:grpSp>
      <p:grpSp>
        <p:nvGrpSpPr>
          <p:cNvPr id="566" name="Groupe 15"/>
          <p:cNvGrpSpPr/>
          <p:nvPr/>
        </p:nvGrpSpPr>
        <p:grpSpPr>
          <a:xfrm>
            <a:off x="-5" y="-346181"/>
            <a:ext cx="13773617" cy="2457878"/>
            <a:chOff x="-1" y="0"/>
            <a:chExt cx="13773615" cy="2457877"/>
          </a:xfrm>
        </p:grpSpPr>
        <p:sp>
          <p:nvSpPr>
            <p:cNvPr id="563" name="Rectangle 3"/>
            <p:cNvSpPr/>
            <p:nvPr/>
          </p:nvSpPr>
          <p:spPr>
            <a:xfrm>
              <a:off x="-2" y="346180"/>
              <a:ext cx="13004808" cy="1804462"/>
            </a:xfrm>
            <a:prstGeom prst="rect">
              <a:avLst/>
            </a:prstGeom>
            <a:solidFill>
              <a:srgbClr val="0099CD"/>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sp>
          <p:nvSpPr>
            <p:cNvPr id="564" name="Ellipse 4"/>
            <p:cNvSpPr/>
            <p:nvPr/>
          </p:nvSpPr>
          <p:spPr>
            <a:xfrm>
              <a:off x="10189211" y="0"/>
              <a:ext cx="3584404" cy="2457878"/>
            </a:xfrm>
            <a:prstGeom prst="ellipse">
              <a:avLst/>
            </a:prstGeom>
            <a:solidFill>
              <a:srgbClr val="9AC13A"/>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565" name="Picture 1" descr="Picture 1"/>
            <p:cNvPicPr>
              <a:picLocks noChangeAspect="1"/>
            </p:cNvPicPr>
            <p:nvPr/>
          </p:nvPicPr>
          <p:blipFill>
            <a:blip r:embed="rId2">
              <a:extLst/>
            </a:blip>
            <a:stretch>
              <a:fillRect/>
            </a:stretch>
          </p:blipFill>
          <p:spPr>
            <a:xfrm>
              <a:off x="255305" y="512056"/>
              <a:ext cx="2508361" cy="1435000"/>
            </a:xfrm>
            <a:prstGeom prst="rect">
              <a:avLst/>
            </a:prstGeom>
            <a:ln w="12700" cap="flat">
              <a:noFill/>
              <a:miter lim="400000"/>
            </a:ln>
            <a:effectLst>
              <a:outerShdw sx="100000" sy="100000" kx="0" ky="0" algn="b" rotWithShape="0" blurRad="266700" dist="0" dir="0">
                <a:srgbClr val="000000">
                  <a:alpha val="70000"/>
                </a:srgbClr>
              </a:outerShdw>
            </a:effectLst>
          </p:spPr>
        </p:pic>
      </p:grpSp>
      <p:grpSp>
        <p:nvGrpSpPr>
          <p:cNvPr id="569" name="Groupe 25"/>
          <p:cNvGrpSpPr/>
          <p:nvPr/>
        </p:nvGrpSpPr>
        <p:grpSpPr>
          <a:xfrm>
            <a:off x="-1" y="8346919"/>
            <a:ext cx="13004803" cy="1406686"/>
            <a:chOff x="0" y="0"/>
            <a:chExt cx="13004801" cy="1406684"/>
          </a:xfrm>
        </p:grpSpPr>
        <p:sp>
          <p:nvSpPr>
            <p:cNvPr id="567" name="Rectangle 7"/>
            <p:cNvSpPr/>
            <p:nvPr/>
          </p:nvSpPr>
          <p:spPr>
            <a:xfrm>
              <a:off x="0" y="1035982"/>
              <a:ext cx="13004803" cy="65026"/>
            </a:xfrm>
            <a:prstGeom prst="rect">
              <a:avLst/>
            </a:prstGeom>
            <a:solidFill>
              <a:srgbClr val="996632"/>
            </a:solidFill>
            <a:ln w="12700" cap="flat">
              <a:noFill/>
              <a:miter lim="400000"/>
            </a:ln>
            <a:effectLst/>
          </p:spPr>
          <p:txBody>
            <a:bodyPr wrap="square" lIns="50800" tIns="50800" rIns="50800" bIns="50800" numCol="1" anchor="ctr">
              <a:noAutofit/>
            </a:bodyPr>
            <a:lstStyle/>
            <a:p>
              <a:pPr algn="ctr" defTabSz="1300480">
                <a:defRPr sz="2400">
                  <a:solidFill>
                    <a:srgbClr val="FFFFFF"/>
                  </a:solidFill>
                  <a:latin typeface="Calibri"/>
                  <a:ea typeface="Calibri"/>
                  <a:cs typeface="Calibri"/>
                  <a:sym typeface="Calibri"/>
                </a:defRPr>
              </a:pPr>
            </a:p>
          </p:txBody>
        </p:sp>
        <p:pic>
          <p:nvPicPr>
            <p:cNvPr id="568" name="Picture 2" descr="Picture 2"/>
            <p:cNvPicPr>
              <a:picLocks noChangeAspect="1"/>
            </p:cNvPicPr>
            <p:nvPr/>
          </p:nvPicPr>
          <p:blipFill>
            <a:blip r:embed="rId3">
              <a:extLst/>
            </a:blip>
            <a:stretch>
              <a:fillRect/>
            </a:stretch>
          </p:blipFill>
          <p:spPr>
            <a:xfrm>
              <a:off x="11520559" y="0"/>
              <a:ext cx="995705" cy="1406685"/>
            </a:xfrm>
            <a:prstGeom prst="rect">
              <a:avLst/>
            </a:prstGeom>
            <a:ln w="12700" cap="flat">
              <a:noFill/>
              <a:miter lim="400000"/>
            </a:ln>
            <a:effectLst/>
          </p:spPr>
        </p:pic>
      </p:grpSp>
      <p:grpSp>
        <p:nvGrpSpPr>
          <p:cNvPr id="588" name="Groupe"/>
          <p:cNvGrpSpPr/>
          <p:nvPr/>
        </p:nvGrpSpPr>
        <p:grpSpPr>
          <a:xfrm>
            <a:off x="415923" y="4626262"/>
            <a:ext cx="4725882" cy="4261609"/>
            <a:chOff x="0" y="-2"/>
            <a:chExt cx="4725881" cy="4261608"/>
          </a:xfrm>
        </p:grpSpPr>
        <p:grpSp>
          <p:nvGrpSpPr>
            <p:cNvPr id="572" name="Groupe 8"/>
            <p:cNvGrpSpPr/>
            <p:nvPr/>
          </p:nvGrpSpPr>
          <p:grpSpPr>
            <a:xfrm>
              <a:off x="0" y="1879788"/>
              <a:ext cx="3443690" cy="2381819"/>
              <a:chOff x="0" y="0"/>
              <a:chExt cx="3443689" cy="2381818"/>
            </a:xfrm>
          </p:grpSpPr>
          <p:pic>
            <p:nvPicPr>
              <p:cNvPr id="570" name="Image 32" descr="Image 32"/>
              <p:cNvPicPr>
                <a:picLocks noChangeAspect="1"/>
              </p:cNvPicPr>
              <p:nvPr/>
            </p:nvPicPr>
            <p:blipFill>
              <a:blip r:embed="rId4">
                <a:extLst/>
              </a:blip>
              <a:stretch>
                <a:fillRect/>
              </a:stretch>
            </p:blipFill>
            <p:spPr>
              <a:xfrm>
                <a:off x="-1" y="59120"/>
                <a:ext cx="3443691" cy="2322699"/>
              </a:xfrm>
              <a:prstGeom prst="rect">
                <a:avLst/>
              </a:prstGeom>
              <a:ln w="12700" cap="flat">
                <a:noFill/>
                <a:miter lim="400000"/>
              </a:ln>
              <a:effectLst/>
            </p:spPr>
          </p:pic>
          <p:pic>
            <p:nvPicPr>
              <p:cNvPr id="571" name="Image 33" descr="Image 33"/>
              <p:cNvPicPr>
                <a:picLocks noChangeAspect="1"/>
              </p:cNvPicPr>
              <p:nvPr/>
            </p:nvPicPr>
            <p:blipFill>
              <a:blip r:embed="rId5">
                <a:extLst/>
              </a:blip>
              <a:srcRect l="0" t="0" r="10" b="0"/>
              <a:stretch>
                <a:fillRect/>
              </a:stretch>
            </p:blipFill>
            <p:spPr>
              <a:xfrm rot="20579366">
                <a:off x="803194" y="140279"/>
                <a:ext cx="1124348" cy="11055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4" y="0"/>
                    </a:moveTo>
                    <a:cubicBezTo>
                      <a:pt x="4838" y="0"/>
                      <a:pt x="0" y="4838"/>
                      <a:pt x="0" y="10800"/>
                    </a:cubicBezTo>
                    <a:cubicBezTo>
                      <a:pt x="0" y="16762"/>
                      <a:pt x="4838" y="21600"/>
                      <a:pt x="10804" y="21600"/>
                    </a:cubicBezTo>
                    <a:cubicBezTo>
                      <a:pt x="16769" y="21600"/>
                      <a:pt x="21600" y="16762"/>
                      <a:pt x="21600" y="10800"/>
                    </a:cubicBezTo>
                    <a:cubicBezTo>
                      <a:pt x="21600" y="4838"/>
                      <a:pt x="16769" y="0"/>
                      <a:pt x="10804" y="0"/>
                    </a:cubicBezTo>
                    <a:close/>
                  </a:path>
                </a:pathLst>
              </a:custGeom>
              <a:ln w="12700" cap="flat">
                <a:noFill/>
                <a:miter lim="400000"/>
              </a:ln>
              <a:effectLst/>
            </p:spPr>
          </p:pic>
        </p:grpSp>
        <p:grpSp>
          <p:nvGrpSpPr>
            <p:cNvPr id="577" name="Groupe"/>
            <p:cNvGrpSpPr/>
            <p:nvPr/>
          </p:nvGrpSpPr>
          <p:grpSpPr>
            <a:xfrm>
              <a:off x="68519" y="-3"/>
              <a:ext cx="2273112" cy="1362483"/>
              <a:chOff x="0" y="-2"/>
              <a:chExt cx="2273111" cy="1362481"/>
            </a:xfrm>
          </p:grpSpPr>
          <p:grpSp>
            <p:nvGrpSpPr>
              <p:cNvPr id="575" name="Bulle ronde 15"/>
              <p:cNvGrpSpPr/>
              <p:nvPr/>
            </p:nvGrpSpPr>
            <p:grpSpPr>
              <a:xfrm>
                <a:off x="0" y="-3"/>
                <a:ext cx="2273112" cy="1362483"/>
                <a:chOff x="0" y="-1"/>
                <a:chExt cx="2273111" cy="1362481"/>
              </a:xfrm>
            </p:grpSpPr>
            <p:sp>
              <p:nvSpPr>
                <p:cNvPr id="573" name="Bulle de texte"/>
                <p:cNvSpPr/>
                <p:nvPr/>
              </p:nvSpPr>
              <p:spPr>
                <a:xfrm>
                  <a:off x="0" y="-2"/>
                  <a:ext cx="2273112" cy="1362483"/>
                </a:xfrm>
                <a:prstGeom prst="wedgeEllipseCallout">
                  <a:avLst>
                    <a:gd name="adj1" fmla="val -2652"/>
                    <a:gd name="adj2" fmla="val 102718"/>
                  </a:avLst>
                </a:prstGeom>
                <a:noFill/>
                <a:ln w="12700" cap="flat">
                  <a:solidFill>
                    <a:srgbClr val="000000"/>
                  </a:solidFill>
                  <a:prstDash val="solid"/>
                  <a:round/>
                </a:ln>
                <a:effectLst/>
              </p:spPr>
              <p:txBody>
                <a:bodyPr wrap="square" lIns="50800" tIns="50800" rIns="50800" bIns="50800" numCol="1" anchor="ctr">
                  <a:noAutofit/>
                </a:bodyPr>
                <a:lstStyle/>
                <a:p>
                  <a:pPr algn="ctr" defTabSz="1300480">
                    <a:lnSpc>
                      <a:spcPct val="115000"/>
                    </a:lnSpc>
                    <a:spcBef>
                      <a:spcPts val="1400"/>
                    </a:spcBef>
                    <a:defRPr sz="2400">
                      <a:solidFill>
                        <a:srgbClr val="FFFFFF"/>
                      </a:solidFill>
                      <a:latin typeface="Calibri"/>
                      <a:ea typeface="Calibri"/>
                      <a:cs typeface="Calibri"/>
                      <a:sym typeface="Calibri"/>
                    </a:defRPr>
                  </a:pPr>
                </a:p>
              </p:txBody>
            </p:sp>
            <p:sp>
              <p:nvSpPr>
                <p:cNvPr id="574" name="AADH2REZ ?"/>
                <p:cNvSpPr txBox="1"/>
                <p:nvPr/>
              </p:nvSpPr>
              <p:spPr>
                <a:xfrm>
                  <a:off x="332887" y="535360"/>
                  <a:ext cx="1607335" cy="291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1199" tIns="51199" rIns="51199" bIns="51199" numCol="1" anchor="ctr">
                  <a:spAutoFit/>
                </a:bodyPr>
                <a:lstStyle>
                  <a:lvl1pPr algn="ctr" defTabSz="1300480">
                    <a:lnSpc>
                      <a:spcPct val="115000"/>
                    </a:lnSpc>
                    <a:spcBef>
                      <a:spcPts val="1400"/>
                    </a:spcBef>
                    <a:defRPr sz="1400">
                      <a:solidFill>
                        <a:srgbClr val="FFFFFF"/>
                      </a:solidFill>
                      <a:latin typeface="Calibri"/>
                      <a:ea typeface="Calibri"/>
                      <a:cs typeface="Calibri"/>
                      <a:sym typeface="Calibri"/>
                    </a:defRPr>
                  </a:lvl1pPr>
                </a:lstStyle>
                <a:p>
                  <a:pPr/>
                  <a:r>
                    <a:t>AADH2REZ ? </a:t>
                  </a:r>
                </a:p>
              </p:txBody>
            </p:sp>
          </p:grpSp>
          <p:sp>
            <p:nvSpPr>
              <p:cNvPr id="576" name="Zone de texte 13"/>
              <p:cNvSpPr txBox="1"/>
              <p:nvPr/>
            </p:nvSpPr>
            <p:spPr>
              <a:xfrm>
                <a:off x="217781" y="149734"/>
                <a:ext cx="1837547" cy="10630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p>
                <a:pPr algn="ctr" defTabSz="1300480">
                  <a:lnSpc>
                    <a:spcPct val="115000"/>
                  </a:lnSpc>
                  <a:defRPr b="1" i="1" sz="2000">
                    <a:solidFill>
                      <a:srgbClr val="C00000"/>
                    </a:solidFill>
                    <a:latin typeface="Calibri"/>
                    <a:ea typeface="Calibri"/>
                    <a:cs typeface="Calibri"/>
                    <a:sym typeface="Calibri"/>
                  </a:defRPr>
                </a:pPr>
                <a:r>
                  <a:t>Adhérer,</a:t>
                </a:r>
                <a:r>
                  <a:rPr>
                    <a:solidFill>
                      <a:srgbClr val="000000"/>
                    </a:solidFill>
                  </a:rPr>
                  <a:t>   </a:t>
                </a:r>
              </a:p>
              <a:p>
                <a:pPr algn="ctr" defTabSz="1300480">
                  <a:lnSpc>
                    <a:spcPct val="115000"/>
                  </a:lnSpc>
                  <a:defRPr b="1" i="1" sz="2000">
                    <a:latin typeface="Calibri"/>
                    <a:ea typeface="Calibri"/>
                    <a:cs typeface="Calibri"/>
                    <a:sym typeface="Calibri"/>
                  </a:defRPr>
                </a:pPr>
                <a:r>
                  <a:t>c’est nous</a:t>
                </a:r>
              </a:p>
              <a:p>
                <a:pPr algn="ctr" defTabSz="1300480">
                  <a:lnSpc>
                    <a:spcPct val="115000"/>
                  </a:lnSpc>
                  <a:defRPr b="1" i="1" sz="2000">
                    <a:latin typeface="Calibri"/>
                    <a:ea typeface="Calibri"/>
                    <a:cs typeface="Calibri"/>
                    <a:sym typeface="Calibri"/>
                  </a:defRPr>
                </a:pPr>
                <a:r>
                  <a:t>soutenir…</a:t>
                </a:r>
              </a:p>
            </p:txBody>
          </p:sp>
        </p:grpSp>
        <p:grpSp>
          <p:nvGrpSpPr>
            <p:cNvPr id="582" name="Groupe"/>
            <p:cNvGrpSpPr/>
            <p:nvPr/>
          </p:nvGrpSpPr>
          <p:grpSpPr>
            <a:xfrm>
              <a:off x="2530359" y="685914"/>
              <a:ext cx="2195523" cy="1431804"/>
              <a:chOff x="0" y="0"/>
              <a:chExt cx="2195521" cy="1431803"/>
            </a:xfrm>
          </p:grpSpPr>
          <p:grpSp>
            <p:nvGrpSpPr>
              <p:cNvPr id="580" name="Bulle ronde 13"/>
              <p:cNvGrpSpPr/>
              <p:nvPr/>
            </p:nvGrpSpPr>
            <p:grpSpPr>
              <a:xfrm>
                <a:off x="13951" y="0"/>
                <a:ext cx="2167622" cy="1431804"/>
                <a:chOff x="0" y="0"/>
                <a:chExt cx="2167621" cy="1431803"/>
              </a:xfrm>
            </p:grpSpPr>
            <p:sp>
              <p:nvSpPr>
                <p:cNvPr id="578" name="Bulle de texte"/>
                <p:cNvSpPr/>
                <p:nvPr/>
              </p:nvSpPr>
              <p:spPr>
                <a:xfrm>
                  <a:off x="0" y="0"/>
                  <a:ext cx="2167622" cy="1431804"/>
                </a:xfrm>
                <a:prstGeom prst="wedgeEllipseCallout">
                  <a:avLst>
                    <a:gd name="adj1" fmla="val -83254"/>
                    <a:gd name="adj2" fmla="val 49331"/>
                  </a:avLst>
                </a:prstGeom>
                <a:noFill/>
                <a:ln w="12700" cap="flat">
                  <a:solidFill>
                    <a:srgbClr val="000000"/>
                  </a:solidFill>
                  <a:prstDash val="solid"/>
                  <a:round/>
                </a:ln>
                <a:effectLst/>
              </p:spPr>
              <p:txBody>
                <a:bodyPr wrap="square" lIns="50800" tIns="50800" rIns="50800" bIns="50800" numCol="1" anchor="ctr">
                  <a:noAutofit/>
                </a:bodyPr>
                <a:lstStyle/>
                <a:p>
                  <a:pPr algn="ctr" defTabSz="1300480">
                    <a:lnSpc>
                      <a:spcPct val="115000"/>
                    </a:lnSpc>
                    <a:spcBef>
                      <a:spcPts val="1400"/>
                    </a:spcBef>
                    <a:defRPr sz="2400">
                      <a:solidFill>
                        <a:srgbClr val="FFFFFF"/>
                      </a:solidFill>
                      <a:latin typeface="Calibri"/>
                      <a:ea typeface="Calibri"/>
                      <a:cs typeface="Calibri"/>
                      <a:sym typeface="Calibri"/>
                    </a:defRPr>
                  </a:pPr>
                </a:p>
              </p:txBody>
            </p:sp>
            <p:sp>
              <p:nvSpPr>
                <p:cNvPr id="579" name="Rectangle"/>
                <p:cNvSpPr txBox="1"/>
                <p:nvPr/>
              </p:nvSpPr>
              <p:spPr>
                <a:xfrm>
                  <a:off x="317440" y="556198"/>
                  <a:ext cx="1532738" cy="3194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ctr" defTabSz="1300480">
                    <a:lnSpc>
                      <a:spcPct val="115000"/>
                    </a:lnSpc>
                    <a:spcBef>
                      <a:spcPts val="1400"/>
                    </a:spcBef>
                    <a:defRPr sz="1400">
                      <a:solidFill>
                        <a:srgbClr val="FFFFFF"/>
                      </a:solidFill>
                      <a:latin typeface="Calibri"/>
                      <a:ea typeface="Calibri"/>
                      <a:cs typeface="Calibri"/>
                      <a:sym typeface="Calibri"/>
                    </a:defRPr>
                  </a:lvl1pPr>
                </a:lstStyle>
                <a:p>
                  <a:pPr/>
                  <a:r>
                    <a:t> </a:t>
                  </a:r>
                </a:p>
              </p:txBody>
            </p:sp>
          </p:grpSp>
          <p:sp>
            <p:nvSpPr>
              <p:cNvPr id="581" name="Zone de texte 15"/>
              <p:cNvSpPr txBox="1"/>
              <p:nvPr/>
            </p:nvSpPr>
            <p:spPr>
              <a:xfrm>
                <a:off x="-1" y="166952"/>
                <a:ext cx="2195522" cy="10630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p>
                <a:pPr algn="ctr" defTabSz="1300480">
                  <a:lnSpc>
                    <a:spcPct val="115000"/>
                  </a:lnSpc>
                  <a:defRPr b="1" i="1" sz="2000">
                    <a:solidFill>
                      <a:srgbClr val="C00000"/>
                    </a:solidFill>
                    <a:latin typeface="Calibri"/>
                    <a:ea typeface="Calibri"/>
                    <a:cs typeface="Calibri"/>
                    <a:sym typeface="Calibri"/>
                  </a:defRPr>
                </a:pPr>
                <a:r>
                  <a:t>Adhérez,</a:t>
                </a:r>
                <a:r>
                  <a:rPr>
                    <a:solidFill>
                      <a:srgbClr val="000000"/>
                    </a:solidFill>
                  </a:rPr>
                  <a:t>  </a:t>
                </a:r>
              </a:p>
              <a:p>
                <a:pPr algn="ctr" defTabSz="1300480">
                  <a:lnSpc>
                    <a:spcPct val="115000"/>
                  </a:lnSpc>
                  <a:defRPr b="1" i="1" sz="2000">
                    <a:latin typeface="Calibri"/>
                    <a:ea typeface="Calibri"/>
                    <a:cs typeface="Calibri"/>
                    <a:sym typeface="Calibri"/>
                  </a:defRPr>
                </a:pPr>
                <a:r>
                  <a:t>on vous </a:t>
                </a:r>
              </a:p>
              <a:p>
                <a:pPr algn="ctr" defTabSz="1300480">
                  <a:lnSpc>
                    <a:spcPct val="115000"/>
                  </a:lnSpc>
                  <a:defRPr b="1" i="1" sz="2000">
                    <a:latin typeface="Calibri"/>
                    <a:ea typeface="Calibri"/>
                    <a:cs typeface="Calibri"/>
                    <a:sym typeface="Calibri"/>
                  </a:defRPr>
                </a:pPr>
                <a:r>
                  <a:t>soutient !!</a:t>
                </a:r>
              </a:p>
            </p:txBody>
          </p:sp>
        </p:grpSp>
        <p:grpSp>
          <p:nvGrpSpPr>
            <p:cNvPr id="587" name="Groupe"/>
            <p:cNvGrpSpPr/>
            <p:nvPr/>
          </p:nvGrpSpPr>
          <p:grpSpPr>
            <a:xfrm>
              <a:off x="2817560" y="2343628"/>
              <a:ext cx="1823935" cy="986179"/>
              <a:chOff x="0" y="-1"/>
              <a:chExt cx="1823934" cy="986178"/>
            </a:xfrm>
          </p:grpSpPr>
          <p:grpSp>
            <p:nvGrpSpPr>
              <p:cNvPr id="585" name="Bulle ronde 11"/>
              <p:cNvGrpSpPr/>
              <p:nvPr/>
            </p:nvGrpSpPr>
            <p:grpSpPr>
              <a:xfrm>
                <a:off x="0" y="-2"/>
                <a:ext cx="1823935" cy="986180"/>
                <a:chOff x="0" y="0"/>
                <a:chExt cx="1823934" cy="986178"/>
              </a:xfrm>
            </p:grpSpPr>
            <p:sp>
              <p:nvSpPr>
                <p:cNvPr id="583" name="Bulle de texte"/>
                <p:cNvSpPr/>
                <p:nvPr/>
              </p:nvSpPr>
              <p:spPr>
                <a:xfrm>
                  <a:off x="0" y="0"/>
                  <a:ext cx="1823935" cy="986179"/>
                </a:xfrm>
                <a:prstGeom prst="wedgeEllipseCallout">
                  <a:avLst>
                    <a:gd name="adj1" fmla="val -77359"/>
                    <a:gd name="adj2" fmla="val 4921"/>
                  </a:avLst>
                </a:prstGeom>
                <a:noFill/>
                <a:ln w="12700" cap="flat">
                  <a:solidFill>
                    <a:srgbClr val="000000"/>
                  </a:solidFill>
                  <a:prstDash val="solid"/>
                  <a:round/>
                </a:ln>
                <a:effectLst/>
              </p:spPr>
              <p:txBody>
                <a:bodyPr wrap="square" lIns="50800" tIns="50800" rIns="50800" bIns="50800" numCol="1" anchor="ctr">
                  <a:noAutofit/>
                </a:bodyPr>
                <a:lstStyle/>
                <a:p>
                  <a:pPr algn="ctr" defTabSz="1300480">
                    <a:lnSpc>
                      <a:spcPct val="115000"/>
                    </a:lnSpc>
                    <a:spcBef>
                      <a:spcPts val="1400"/>
                    </a:spcBef>
                    <a:defRPr sz="2400">
                      <a:solidFill>
                        <a:srgbClr val="FFFFFF"/>
                      </a:solidFill>
                      <a:latin typeface="Calibri"/>
                      <a:ea typeface="Calibri"/>
                      <a:cs typeface="Calibri"/>
                      <a:sym typeface="Calibri"/>
                    </a:defRPr>
                  </a:pPr>
                </a:p>
              </p:txBody>
            </p:sp>
            <p:sp>
              <p:nvSpPr>
                <p:cNvPr id="584" name="Rectangle"/>
                <p:cNvSpPr txBox="1"/>
                <p:nvPr/>
              </p:nvSpPr>
              <p:spPr>
                <a:xfrm>
                  <a:off x="267107" y="333385"/>
                  <a:ext cx="1289716" cy="3194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ctr" defTabSz="1300480">
                    <a:lnSpc>
                      <a:spcPct val="115000"/>
                    </a:lnSpc>
                    <a:spcBef>
                      <a:spcPts val="1400"/>
                    </a:spcBef>
                    <a:defRPr sz="1400">
                      <a:solidFill>
                        <a:srgbClr val="FFFFFF"/>
                      </a:solidFill>
                      <a:latin typeface="Calibri"/>
                      <a:ea typeface="Calibri"/>
                      <a:cs typeface="Calibri"/>
                      <a:sym typeface="Calibri"/>
                    </a:defRPr>
                  </a:lvl1pPr>
                </a:lstStyle>
                <a:p>
                  <a:pPr/>
                  <a:r>
                    <a:t> </a:t>
                  </a:r>
                </a:p>
              </p:txBody>
            </p:sp>
          </p:grpSp>
          <p:sp>
            <p:nvSpPr>
              <p:cNvPr id="586" name="Zone de texte 34"/>
              <p:cNvSpPr txBox="1"/>
              <p:nvPr/>
            </p:nvSpPr>
            <p:spPr>
              <a:xfrm>
                <a:off x="170501" y="34887"/>
                <a:ext cx="1482930" cy="7208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algn="ctr" defTabSz="1300480">
                  <a:lnSpc>
                    <a:spcPct val="115000"/>
                  </a:lnSpc>
                  <a:spcBef>
                    <a:spcPts val="1400"/>
                  </a:spcBef>
                  <a:defRPr b="1" i="1" sz="2000">
                    <a:latin typeface="Calibri"/>
                    <a:ea typeface="Calibri"/>
                    <a:cs typeface="Calibri"/>
                    <a:sym typeface="Calibri"/>
                  </a:defRPr>
                </a:pPr>
                <a:r>
                  <a:t>Vite, …</a:t>
                </a:r>
                <a:r>
                  <a:rPr>
                    <a:solidFill>
                      <a:srgbClr val="C00000"/>
                    </a:solidFill>
                  </a:rPr>
                  <a:t> j’adhère !!</a:t>
                </a:r>
              </a:p>
            </p:txBody>
          </p:sp>
        </p:grpSp>
      </p:grpSp>
      <p:sp>
        <p:nvSpPr>
          <p:cNvPr id="589" name="Zone de texte 8"/>
          <p:cNvSpPr txBox="1"/>
          <p:nvPr/>
        </p:nvSpPr>
        <p:spPr>
          <a:xfrm>
            <a:off x="600416" y="2237059"/>
            <a:ext cx="10903202" cy="1959540"/>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ctr" defTabSz="1300480">
              <a:defRPr b="1" sz="4000">
                <a:latin typeface="Trebuchet MS"/>
                <a:ea typeface="Trebuchet MS"/>
                <a:cs typeface="Trebuchet MS"/>
                <a:sym typeface="Trebuchet MS"/>
              </a:defRPr>
            </a:pPr>
            <a:r>
              <a:t>Parents, professionnels de l’éducation, </a:t>
            </a:r>
          </a:p>
          <a:p>
            <a:pPr algn="ctr" defTabSz="1300480">
              <a:defRPr b="1" sz="4000">
                <a:latin typeface="Trebuchet MS"/>
                <a:ea typeface="Trebuchet MS"/>
                <a:cs typeface="Trebuchet MS"/>
                <a:sym typeface="Trebuchet MS"/>
              </a:defRPr>
            </a:pPr>
            <a:r>
              <a:t>professionnels de santé, proches et amis,…</a:t>
            </a:r>
          </a:p>
          <a:p>
            <a:pPr defTabSz="1300480">
              <a:lnSpc>
                <a:spcPct val="115000"/>
              </a:lnSpc>
              <a:spcBef>
                <a:spcPts val="1400"/>
              </a:spcBef>
              <a:defRPr b="1" sz="3600">
                <a:latin typeface="Calibri"/>
                <a:ea typeface="Calibri"/>
                <a:cs typeface="Calibri"/>
                <a:sym typeface="Calibri"/>
              </a:defRPr>
            </a:pPr>
            <a:r>
              <a:t> </a:t>
            </a:r>
          </a:p>
        </p:txBody>
      </p:sp>
      <p:pic>
        <p:nvPicPr>
          <p:cNvPr id="590" name="Picture 4" descr="Picture 4"/>
          <p:cNvPicPr>
            <a:picLocks noChangeAspect="1"/>
          </p:cNvPicPr>
          <p:nvPr/>
        </p:nvPicPr>
        <p:blipFill>
          <a:blip r:embed="rId6">
            <a:extLst/>
          </a:blip>
          <a:srcRect l="0" t="0" r="0" b="16072"/>
          <a:stretch>
            <a:fillRect/>
          </a:stretch>
        </p:blipFill>
        <p:spPr>
          <a:xfrm>
            <a:off x="8271178" y="6763935"/>
            <a:ext cx="3387721" cy="2457950"/>
          </a:xfrm>
          <a:prstGeom prst="rect">
            <a:avLst/>
          </a:prstGeom>
          <a:ln w="12700">
            <a:miter lim="400000"/>
          </a:ln>
        </p:spPr>
      </p:pic>
      <p:sp>
        <p:nvSpPr>
          <p:cNvPr id="591" name="Rectangle 37"/>
          <p:cNvSpPr txBox="1"/>
          <p:nvPr/>
        </p:nvSpPr>
        <p:spPr>
          <a:xfrm>
            <a:off x="4618411" y="389271"/>
            <a:ext cx="5439463" cy="692516"/>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defRPr b="1" sz="4400">
                <a:solidFill>
                  <a:srgbClr val="CB351B"/>
                </a:solidFill>
                <a:latin typeface="Calibri"/>
                <a:ea typeface="Calibri"/>
                <a:cs typeface="Calibri"/>
                <a:sym typeface="Calibri"/>
              </a:defRPr>
            </a:lvl1pPr>
          </a:lstStyle>
          <a:p>
            <a:pPr/>
            <a:r>
              <a:t>Nous soutenir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89"/>
                                        </p:tgtEl>
                                        <p:attrNameLst>
                                          <p:attrName>style.visibility</p:attrName>
                                        </p:attrNameLst>
                                      </p:cBhvr>
                                      <p:to>
                                        <p:strVal val="visible"/>
                                      </p:to>
                                    </p:set>
                                    <p:anim calcmode="lin" valueType="num">
                                      <p:cBhvr>
                                        <p:cTn id="7" dur="1000" fill="hold"/>
                                        <p:tgtEl>
                                          <p:spTgt spid="589"/>
                                        </p:tgtEl>
                                        <p:attrNameLst>
                                          <p:attrName>ppt_x</p:attrName>
                                        </p:attrNameLst>
                                      </p:cBhvr>
                                      <p:tavLst>
                                        <p:tav tm="0">
                                          <p:val>
                                            <p:strVal val="#ppt_x"/>
                                          </p:val>
                                        </p:tav>
                                        <p:tav tm="100000">
                                          <p:val>
                                            <p:strVal val="#ppt_x"/>
                                          </p:val>
                                        </p:tav>
                                      </p:tavLst>
                                    </p:anim>
                                    <p:anim calcmode="lin" valueType="num">
                                      <p:cBhvr>
                                        <p:cTn id="8" dur="1000" fill="hold"/>
                                        <p:tgtEl>
                                          <p:spTgt spid="58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2" grpId="2" fill="hold">
                                  <p:stCondLst>
                                    <p:cond delay="0"/>
                                  </p:stCondLst>
                                  <p:iterate type="el" backwards="0">
                                    <p:tmAbs val="0"/>
                                  </p:iterate>
                                  <p:childTnLst>
                                    <p:set>
                                      <p:cBhvr>
                                        <p:cTn id="12" fill="hold"/>
                                        <p:tgtEl>
                                          <p:spTgt spid="562"/>
                                        </p:tgtEl>
                                        <p:attrNameLst>
                                          <p:attrName>style.visibility</p:attrName>
                                        </p:attrNameLst>
                                      </p:cBhvr>
                                      <p:to>
                                        <p:strVal val="visible"/>
                                      </p:to>
                                    </p:set>
                                    <p:animEffect filter="wipe(right)" transition="in">
                                      <p:cBhvr>
                                        <p:cTn id="13" dur="1000"/>
                                        <p:tgtEl>
                                          <p:spTgt spid="562"/>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32" presetID="4" grpId="3" fill="hold">
                                  <p:stCondLst>
                                    <p:cond delay="0"/>
                                  </p:stCondLst>
                                  <p:iterate type="el" backwards="0">
                                    <p:tmAbs val="0"/>
                                  </p:iterate>
                                  <p:childTnLst>
                                    <p:set>
                                      <p:cBhvr>
                                        <p:cTn id="17" fill="hold"/>
                                        <p:tgtEl>
                                          <p:spTgt spid="588"/>
                                        </p:tgtEl>
                                        <p:attrNameLst>
                                          <p:attrName>style.visibility</p:attrName>
                                        </p:attrNameLst>
                                      </p:cBhvr>
                                      <p:to>
                                        <p:strVal val="visible"/>
                                      </p:to>
                                    </p:set>
                                    <p:animEffect filter="box(out)" transition="in">
                                      <p:cBhvr>
                                        <p:cTn id="18" dur="1500"/>
                                        <p:tgtEl>
                                          <p:spTgt spid="588"/>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9" presetID="15" grpId="4" fill="hold">
                                  <p:stCondLst>
                                    <p:cond delay="0"/>
                                  </p:stCondLst>
                                  <p:iterate type="el" backwards="0">
                                    <p:tmAbs val="0"/>
                                  </p:iterate>
                                  <p:childTnLst>
                                    <p:set>
                                      <p:cBhvr>
                                        <p:cTn id="22" fill="hold"/>
                                        <p:tgtEl>
                                          <p:spTgt spid="590"/>
                                        </p:tgtEl>
                                        <p:attrNameLst>
                                          <p:attrName>style.visibility</p:attrName>
                                        </p:attrNameLst>
                                      </p:cBhvr>
                                      <p:to>
                                        <p:strVal val="visible"/>
                                      </p:to>
                                    </p:set>
                                    <p:anim calcmode="lin" valueType="num">
                                      <p:cBhvr>
                                        <p:cTn id="23" dur="1000" fill="hold"/>
                                        <p:tgtEl>
                                          <p:spTgt spid="590"/>
                                        </p:tgtEl>
                                        <p:attrNameLst>
                                          <p:attrName>ppt_w</p:attrName>
                                        </p:attrNameLst>
                                      </p:cBhvr>
                                      <p:tavLst>
                                        <p:tav tm="0">
                                          <p:val>
                                            <p:fltVal val="0"/>
                                          </p:val>
                                        </p:tav>
                                        <p:tav tm="100000">
                                          <p:val>
                                            <p:strVal val="#ppt_w"/>
                                          </p:val>
                                        </p:tav>
                                      </p:tavLst>
                                    </p:anim>
                                    <p:anim calcmode="lin" valueType="num">
                                      <p:cBhvr>
                                        <p:cTn id="24" dur="1000" fill="hold"/>
                                        <p:tgtEl>
                                          <p:spTgt spid="590"/>
                                        </p:tgtEl>
                                        <p:attrNameLst>
                                          <p:attrName>ppt_h</p:attrName>
                                        </p:attrNameLst>
                                      </p:cBhvr>
                                      <p:tavLst>
                                        <p:tav tm="0">
                                          <p:val>
                                            <p:fltVal val="0"/>
                                          </p:val>
                                        </p:tav>
                                        <p:tav tm="100000">
                                          <p:val>
                                            <p:strVal val="#ppt_h"/>
                                          </p:val>
                                        </p:tav>
                                      </p:tavLst>
                                    </p:anim>
                                    <p:anim calcmode="lin" valueType="num">
                                      <p:cBhvr>
                                        <p:cTn id="25" dur="1000" fill="hold"/>
                                        <p:tgtEl>
                                          <p:spTgt spid="59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9" grpId="1"/>
      <p:bldP build="whole" bldLvl="1" animBg="1" rev="0" advAuto="0" spid="590" grpId="4"/>
      <p:bldP build="whole" bldLvl="1" animBg="1" rev="0" advAuto="0" spid="588" grpId="3"/>
      <p:bldP build="whole" bldLvl="1" animBg="1" rev="0" advAuto="0" spid="562" grpId="2"/>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pic>
        <p:nvPicPr>
          <p:cNvPr id="593" name="affiche dys modifie e.jpg" descr="affiche dys modifie e.jpg"/>
          <p:cNvPicPr>
            <a:picLocks noChangeAspect="1"/>
          </p:cNvPicPr>
          <p:nvPr/>
        </p:nvPicPr>
        <p:blipFill>
          <a:blip r:embed="rId3">
            <a:extLst/>
          </a:blip>
          <a:stretch>
            <a:fillRect/>
          </a:stretch>
        </p:blipFill>
        <p:spPr>
          <a:xfrm>
            <a:off x="3194873" y="198253"/>
            <a:ext cx="6615053" cy="9357094"/>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597" name="DYS ?"/>
          <p:cNvSpPr txBox="1"/>
          <p:nvPr/>
        </p:nvSpPr>
        <p:spPr>
          <a:xfrm>
            <a:off x="952500" y="889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584200">
              <a:defRPr sz="10000">
                <a:solidFill>
                  <a:srgbClr val="FFFFFF"/>
                </a:solidFill>
                <a:latin typeface="Futura Bold"/>
                <a:ea typeface="Futura Bold"/>
                <a:cs typeface="Futura Bold"/>
                <a:sym typeface="Futura Bold"/>
              </a:defRPr>
            </a:lvl1pPr>
          </a:lstStyle>
          <a:p>
            <a:pPr/>
            <a:r>
              <a:t>DYS ?</a:t>
            </a:r>
          </a:p>
        </p:txBody>
      </p:sp>
      <p:sp>
        <p:nvSpPr>
          <p:cNvPr id="598" name="C’est grave, docteur ?"/>
          <p:cNvSpPr txBox="1"/>
          <p:nvPr>
            <p:ph type="body" sz="quarter" idx="4294967295"/>
          </p:nvPr>
        </p:nvSpPr>
        <p:spPr>
          <a:xfrm>
            <a:off x="1481578" y="2882900"/>
            <a:ext cx="10041644" cy="858582"/>
          </a:xfrm>
          <a:prstGeom prst="rect">
            <a:avLst/>
          </a:prstGeom>
        </p:spPr>
        <p:txBody>
          <a:bodyPr/>
          <a:lstStyle>
            <a:lvl1pPr marL="316087" indent="-316087">
              <a:buClr>
                <a:srgbClr val="FE8637"/>
              </a:buClr>
              <a:defRPr b="1" sz="5000">
                <a:solidFill>
                  <a:srgbClr val="FFFFFF"/>
                </a:solidFill>
              </a:defRPr>
            </a:lvl1pPr>
          </a:lstStyle>
          <a:p>
            <a:pPr/>
            <a:r>
              <a:t>C’est grave, docteur ?</a:t>
            </a:r>
          </a:p>
        </p:txBody>
      </p:sp>
      <p:pic>
        <p:nvPicPr>
          <p:cNvPr id="599" name="cropped-portesPSB.png" descr="cropped-portesPSB.png"/>
          <p:cNvPicPr>
            <a:picLocks noChangeAspect="1"/>
          </p:cNvPicPr>
          <p:nvPr/>
        </p:nvPicPr>
        <p:blipFill>
          <a:blip r:embed="rId3">
            <a:extLst/>
          </a:blip>
          <a:stretch>
            <a:fillRect/>
          </a:stretch>
        </p:blipFill>
        <p:spPr>
          <a:xfrm>
            <a:off x="12149714" y="8676929"/>
            <a:ext cx="783840" cy="951354"/>
          </a:xfrm>
          <a:prstGeom prst="rect">
            <a:avLst/>
          </a:prstGeom>
          <a:ln w="12700">
            <a:miter lim="400000"/>
          </a:ln>
        </p:spPr>
      </p:pic>
      <p:pic>
        <p:nvPicPr>
          <p:cNvPr id="600" name="Ludvig Van Beethoven.jpg" descr="Ludvig Van Beethoven.jpg"/>
          <p:cNvPicPr>
            <a:picLocks noChangeAspect="1"/>
          </p:cNvPicPr>
          <p:nvPr/>
        </p:nvPicPr>
        <p:blipFill>
          <a:blip r:embed="rId4">
            <a:extLst/>
          </a:blip>
          <a:stretch>
            <a:fillRect/>
          </a:stretch>
        </p:blipFill>
        <p:spPr>
          <a:xfrm rot="20613787">
            <a:off x="2266694" y="5606267"/>
            <a:ext cx="2546250" cy="3177507"/>
          </a:xfrm>
          <a:prstGeom prst="rect">
            <a:avLst/>
          </a:prstGeom>
          <a:ln w="12700">
            <a:miter lim="400000"/>
          </a:ln>
        </p:spPr>
      </p:pic>
      <p:pic>
        <p:nvPicPr>
          <p:cNvPr id="601" name="1487176058.jpg" descr="1487176058.jpg"/>
          <p:cNvPicPr>
            <a:picLocks noChangeAspect="1"/>
          </p:cNvPicPr>
          <p:nvPr/>
        </p:nvPicPr>
        <p:blipFill>
          <a:blip r:embed="rId5">
            <a:extLst/>
          </a:blip>
          <a:stretch>
            <a:fillRect/>
          </a:stretch>
        </p:blipFill>
        <p:spPr>
          <a:xfrm rot="21290123">
            <a:off x="4191429" y="4886581"/>
            <a:ext cx="2546250" cy="3399373"/>
          </a:xfrm>
          <a:prstGeom prst="rect">
            <a:avLst/>
          </a:prstGeom>
          <a:ln w="12700">
            <a:miter lim="400000"/>
          </a:ln>
        </p:spPr>
      </p:pic>
      <p:pic>
        <p:nvPicPr>
          <p:cNvPr id="602" name="Unknown.jpeg" descr="Unknown.jpeg"/>
          <p:cNvPicPr>
            <a:picLocks noChangeAspect="1"/>
          </p:cNvPicPr>
          <p:nvPr/>
        </p:nvPicPr>
        <p:blipFill>
          <a:blip r:embed="rId6">
            <a:extLst/>
          </a:blip>
          <a:stretch>
            <a:fillRect/>
          </a:stretch>
        </p:blipFill>
        <p:spPr>
          <a:xfrm rot="166068">
            <a:off x="6349407" y="4997513"/>
            <a:ext cx="3113954" cy="3177508"/>
          </a:xfrm>
          <a:prstGeom prst="rect">
            <a:avLst/>
          </a:prstGeom>
          <a:ln w="12700">
            <a:miter lim="400000"/>
          </a:ln>
        </p:spPr>
      </p:pic>
      <p:pic>
        <p:nvPicPr>
          <p:cNvPr id="603" name="Bill Gates.jpg" descr="Bill Gates.jpg"/>
          <p:cNvPicPr>
            <a:picLocks noChangeAspect="1"/>
          </p:cNvPicPr>
          <p:nvPr/>
        </p:nvPicPr>
        <p:blipFill>
          <a:blip r:embed="rId7">
            <a:extLst/>
          </a:blip>
          <a:stretch>
            <a:fillRect/>
          </a:stretch>
        </p:blipFill>
        <p:spPr>
          <a:xfrm rot="1809749">
            <a:off x="7926085" y="5734660"/>
            <a:ext cx="2546251" cy="3326351"/>
          </a:xfrm>
          <a:prstGeom prst="rect">
            <a:avLst/>
          </a:prstGeom>
          <a:ln w="12700">
            <a:miter lim="400000"/>
          </a:ln>
        </p:spPr>
      </p:pic>
      <p:sp>
        <p:nvSpPr>
          <p:cNvPr id="604" name="Etre dys et réussir sa vie"/>
          <p:cNvSpPr txBox="1"/>
          <p:nvPr/>
        </p:nvSpPr>
        <p:spPr>
          <a:xfrm>
            <a:off x="1847262" y="3810665"/>
            <a:ext cx="541172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4200"/>
              </a:spcBef>
              <a:defRPr sz="4000">
                <a:solidFill>
                  <a:srgbClr val="56C1FF"/>
                </a:solidFill>
                <a:latin typeface="Helvetica Neue Light"/>
                <a:ea typeface="Helvetica Neue Light"/>
                <a:cs typeface="Helvetica Neue Light"/>
                <a:sym typeface="Helvetica Neue Light"/>
              </a:defRPr>
            </a:lvl1pPr>
          </a:lstStyle>
          <a:p>
            <a:pPr/>
            <a:r>
              <a:t>Etre dys et réussir sa vie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598"/>
                                        </p:tgtEl>
                                        <p:attrNameLst>
                                          <p:attrName>style.visibility</p:attrName>
                                        </p:attrNameLst>
                                      </p:cBhvr>
                                      <p:to>
                                        <p:strVal val="visible"/>
                                      </p:to>
                                    </p:set>
                                    <p:anim calcmode="lin" valueType="num">
                                      <p:cBhvr>
                                        <p:cTn id="7" dur="1500" fill="hold"/>
                                        <p:tgtEl>
                                          <p:spTgt spid="598"/>
                                        </p:tgtEl>
                                        <p:attrNameLst>
                                          <p:attrName>ppt_x</p:attrName>
                                        </p:attrNameLst>
                                      </p:cBhvr>
                                      <p:tavLst>
                                        <p:tav tm="0">
                                          <p:val>
                                            <p:strVal val="0-#ppt_w/2"/>
                                          </p:val>
                                        </p:tav>
                                        <p:tav tm="100000">
                                          <p:val>
                                            <p:strVal val="#ppt_x"/>
                                          </p:val>
                                        </p:tav>
                                      </p:tavLst>
                                    </p:anim>
                                    <p:anim calcmode="lin" valueType="num">
                                      <p:cBhvr>
                                        <p:cTn id="8" dur="1500" fill="hold"/>
                                        <p:tgtEl>
                                          <p:spTgt spid="5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6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6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4" fill="hold">
                                  <p:stCondLst>
                                    <p:cond delay="0"/>
                                  </p:stCondLst>
                                  <p:iterate type="el" backwards="0">
                                    <p:tmAbs val="0"/>
                                  </p:iterate>
                                  <p:childTnLst>
                                    <p:set>
                                      <p:cBhvr>
                                        <p:cTn id="20" fill="hold"/>
                                        <p:tgtEl>
                                          <p:spTgt spid="6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5" fill="hold">
                                  <p:stCondLst>
                                    <p:cond delay="0"/>
                                  </p:stCondLst>
                                  <p:iterate type="el" backwards="0">
                                    <p:tmAbs val="0"/>
                                  </p:iterate>
                                  <p:childTnLst>
                                    <p:set>
                                      <p:cBhvr>
                                        <p:cTn id="24" fill="hold"/>
                                        <p:tgtEl>
                                          <p:spTgt spid="60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6" fill="hold">
                                  <p:stCondLst>
                                    <p:cond delay="0"/>
                                  </p:stCondLst>
                                  <p:iterate type="el" backwards="0">
                                    <p:tmAbs val="0"/>
                                  </p:iterate>
                                  <p:childTnLst>
                                    <p:set>
                                      <p:cBhvr>
                                        <p:cTn id="28" fill="hold"/>
                                        <p:tgtEl>
                                          <p:spTgt spid="6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2" grpId="5"/>
      <p:bldP build="whole" bldLvl="1" animBg="1" rev="0" advAuto="0" spid="598" grpId="1"/>
      <p:bldP build="whole" bldLvl="1" animBg="1" rev="0" advAuto="0" spid="600" grpId="3"/>
      <p:bldP build="whole" bldLvl="1" animBg="1" rev="0" advAuto="0" spid="601" grpId="4"/>
      <p:bldP build="whole" bldLvl="1" animBg="1" rev="0" advAuto="0" spid="604" grpId="2"/>
      <p:bldP build="whole" bldLvl="1" animBg="1" rev="0" advAuto="0" spid="603" grpId="6"/>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pic>
        <p:nvPicPr>
          <p:cNvPr id="608" name="cropped-portesPSB.png" descr="cropped-portesPSB.png"/>
          <p:cNvPicPr>
            <a:picLocks noChangeAspect="1"/>
          </p:cNvPicPr>
          <p:nvPr/>
        </p:nvPicPr>
        <p:blipFill>
          <a:blip r:embed="rId2">
            <a:extLst/>
          </a:blip>
          <a:stretch>
            <a:fillRect/>
          </a:stretch>
        </p:blipFill>
        <p:spPr>
          <a:xfrm>
            <a:off x="12149714" y="8676929"/>
            <a:ext cx="783840" cy="951354"/>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pic>
        <p:nvPicPr>
          <p:cNvPr id="610" name="Unknown.jpeg" descr="Unknown.jpeg"/>
          <p:cNvPicPr>
            <a:picLocks noChangeAspect="1"/>
          </p:cNvPicPr>
          <p:nvPr/>
        </p:nvPicPr>
        <p:blipFill>
          <a:blip r:embed="rId3">
            <a:extLst/>
          </a:blip>
          <a:stretch>
            <a:fillRect/>
          </a:stretch>
        </p:blipFill>
        <p:spPr>
          <a:xfrm>
            <a:off x="392245" y="320763"/>
            <a:ext cx="4015957" cy="4097915"/>
          </a:xfrm>
          <a:prstGeom prst="rect">
            <a:avLst/>
          </a:prstGeom>
          <a:ln w="12700">
            <a:miter lim="400000"/>
          </a:ln>
        </p:spPr>
      </p:pic>
      <p:pic>
        <p:nvPicPr>
          <p:cNvPr id="611" name="Bill Gates.jpg" descr="Bill Gates.jpg"/>
          <p:cNvPicPr>
            <a:picLocks noChangeAspect="1"/>
          </p:cNvPicPr>
          <p:nvPr/>
        </p:nvPicPr>
        <p:blipFill>
          <a:blip r:embed="rId4">
            <a:extLst/>
          </a:blip>
          <a:stretch>
            <a:fillRect/>
          </a:stretch>
        </p:blipFill>
        <p:spPr>
          <a:xfrm>
            <a:off x="4964565" y="1046505"/>
            <a:ext cx="4016750" cy="5247371"/>
          </a:xfrm>
          <a:prstGeom prst="rect">
            <a:avLst/>
          </a:prstGeom>
          <a:ln w="12700">
            <a:miter lim="400000"/>
          </a:ln>
        </p:spPr>
      </p:pic>
      <p:pic>
        <p:nvPicPr>
          <p:cNvPr id="612" name="steeve-mc-queen.jpg" descr="steeve-mc-queen.jpg"/>
          <p:cNvPicPr>
            <a:picLocks noChangeAspect="1"/>
          </p:cNvPicPr>
          <p:nvPr/>
        </p:nvPicPr>
        <p:blipFill>
          <a:blip r:embed="rId5">
            <a:extLst/>
          </a:blip>
          <a:stretch>
            <a:fillRect/>
          </a:stretch>
        </p:blipFill>
        <p:spPr>
          <a:xfrm>
            <a:off x="9167921" y="553577"/>
            <a:ext cx="3410733" cy="4259173"/>
          </a:xfrm>
          <a:prstGeom prst="rect">
            <a:avLst/>
          </a:prstGeom>
          <a:ln w="12700">
            <a:miter lim="400000"/>
          </a:ln>
        </p:spPr>
      </p:pic>
      <p:pic>
        <p:nvPicPr>
          <p:cNvPr id="613" name="Ludvig Van Beethoven.jpg" descr="Ludvig Van Beethoven.jpg"/>
          <p:cNvPicPr>
            <a:picLocks noChangeAspect="1"/>
          </p:cNvPicPr>
          <p:nvPr/>
        </p:nvPicPr>
        <p:blipFill>
          <a:blip r:embed="rId6">
            <a:extLst/>
          </a:blip>
          <a:stretch>
            <a:fillRect/>
          </a:stretch>
        </p:blipFill>
        <p:spPr>
          <a:xfrm>
            <a:off x="386815" y="2057772"/>
            <a:ext cx="5298161" cy="6611661"/>
          </a:xfrm>
          <a:prstGeom prst="rect">
            <a:avLst/>
          </a:prstGeom>
          <a:ln w="12700">
            <a:miter lim="400000"/>
          </a:ln>
        </p:spPr>
      </p:pic>
      <p:pic>
        <p:nvPicPr>
          <p:cNvPr id="614" name="1487928875.jpg" descr="1487928875.jpg"/>
          <p:cNvPicPr>
            <a:picLocks noChangeAspect="1"/>
          </p:cNvPicPr>
          <p:nvPr/>
        </p:nvPicPr>
        <p:blipFill>
          <a:blip r:embed="rId7">
            <a:extLst/>
          </a:blip>
          <a:stretch>
            <a:fillRect/>
          </a:stretch>
        </p:blipFill>
        <p:spPr>
          <a:xfrm>
            <a:off x="5910948" y="3252184"/>
            <a:ext cx="5181604" cy="5181602"/>
          </a:xfrm>
          <a:prstGeom prst="rect">
            <a:avLst/>
          </a:prstGeom>
          <a:ln w="12700">
            <a:miter lim="400000"/>
          </a:ln>
        </p:spPr>
      </p:pic>
      <p:pic>
        <p:nvPicPr>
          <p:cNvPr id="615" name="John F. Kennedy.jpg" descr="John F. Kennedy.jpg"/>
          <p:cNvPicPr>
            <a:picLocks noChangeAspect="1"/>
          </p:cNvPicPr>
          <p:nvPr/>
        </p:nvPicPr>
        <p:blipFill>
          <a:blip r:embed="rId8">
            <a:extLst/>
          </a:blip>
          <a:stretch>
            <a:fillRect/>
          </a:stretch>
        </p:blipFill>
        <p:spPr>
          <a:xfrm>
            <a:off x="4139831" y="1073150"/>
            <a:ext cx="5105402" cy="7607300"/>
          </a:xfrm>
          <a:prstGeom prst="rect">
            <a:avLst/>
          </a:prstGeom>
          <a:ln w="12700">
            <a:miter lim="400000"/>
          </a:ln>
        </p:spPr>
      </p:pic>
      <p:pic>
        <p:nvPicPr>
          <p:cNvPr id="616" name="Mozart.jpg" descr="Mozart.jpg"/>
          <p:cNvPicPr>
            <a:picLocks noChangeAspect="1"/>
          </p:cNvPicPr>
          <p:nvPr/>
        </p:nvPicPr>
        <p:blipFill>
          <a:blip r:embed="rId9">
            <a:extLst/>
          </a:blip>
          <a:stretch>
            <a:fillRect/>
          </a:stretch>
        </p:blipFill>
        <p:spPr>
          <a:xfrm>
            <a:off x="4494026" y="4013487"/>
            <a:ext cx="4957827" cy="5318398"/>
          </a:xfrm>
          <a:prstGeom prst="rect">
            <a:avLst/>
          </a:prstGeom>
          <a:ln w="12700">
            <a:miter lim="400000"/>
          </a:ln>
        </p:spPr>
      </p:pic>
      <p:pic>
        <p:nvPicPr>
          <p:cNvPr id="617" name="AgathaChristie.jpg" descr="AgathaChristie.jpg"/>
          <p:cNvPicPr>
            <a:picLocks noChangeAspect="1"/>
          </p:cNvPicPr>
          <p:nvPr/>
        </p:nvPicPr>
        <p:blipFill>
          <a:blip r:embed="rId10">
            <a:extLst/>
          </a:blip>
          <a:stretch>
            <a:fillRect/>
          </a:stretch>
        </p:blipFill>
        <p:spPr>
          <a:xfrm>
            <a:off x="101593" y="510965"/>
            <a:ext cx="4115549" cy="5634119"/>
          </a:xfrm>
          <a:prstGeom prst="rect">
            <a:avLst/>
          </a:prstGeom>
          <a:ln w="12700">
            <a:miter lim="400000"/>
          </a:ln>
        </p:spPr>
      </p:pic>
      <p:pic>
        <p:nvPicPr>
          <p:cNvPr id="618" name="1487174976.jpg" descr="1487174976.jpg"/>
          <p:cNvPicPr>
            <a:picLocks noChangeAspect="1"/>
          </p:cNvPicPr>
          <p:nvPr/>
        </p:nvPicPr>
        <p:blipFill>
          <a:blip r:embed="rId11">
            <a:extLst/>
          </a:blip>
          <a:stretch>
            <a:fillRect/>
          </a:stretch>
        </p:blipFill>
        <p:spPr>
          <a:xfrm>
            <a:off x="8447230" y="603674"/>
            <a:ext cx="4273525" cy="5727402"/>
          </a:xfrm>
          <a:prstGeom prst="rect">
            <a:avLst/>
          </a:prstGeom>
          <a:ln w="12700">
            <a:miter lim="400000"/>
          </a:ln>
        </p:spPr>
      </p:pic>
      <p:pic>
        <p:nvPicPr>
          <p:cNvPr id="619" name="1487242552.jpg" descr="1487242552.jpg"/>
          <p:cNvPicPr>
            <a:picLocks noChangeAspect="1"/>
          </p:cNvPicPr>
          <p:nvPr/>
        </p:nvPicPr>
        <p:blipFill>
          <a:blip r:embed="rId12">
            <a:extLst/>
          </a:blip>
          <a:stretch>
            <a:fillRect/>
          </a:stretch>
        </p:blipFill>
        <p:spPr>
          <a:xfrm>
            <a:off x="1744260" y="2153652"/>
            <a:ext cx="6781804" cy="4671908"/>
          </a:xfrm>
          <a:prstGeom prst="rect">
            <a:avLst/>
          </a:prstGeom>
          <a:ln w="12700">
            <a:miter lim="400000"/>
          </a:ln>
        </p:spPr>
      </p:pic>
      <p:pic>
        <p:nvPicPr>
          <p:cNvPr id="620" name="1487176058.jpg" descr="1487176058.jpg"/>
          <p:cNvPicPr>
            <a:picLocks noChangeAspect="1"/>
          </p:cNvPicPr>
          <p:nvPr/>
        </p:nvPicPr>
        <p:blipFill>
          <a:blip r:embed="rId13">
            <a:extLst/>
          </a:blip>
          <a:stretch>
            <a:fillRect/>
          </a:stretch>
        </p:blipFill>
        <p:spPr>
          <a:xfrm>
            <a:off x="4437793" y="1768817"/>
            <a:ext cx="5070293" cy="6769101"/>
          </a:xfrm>
          <a:prstGeom prst="rect">
            <a:avLst/>
          </a:prstGeom>
          <a:ln w="12700">
            <a:miter lim="400000"/>
          </a:ln>
        </p:spPr>
      </p:pic>
      <p:pic>
        <p:nvPicPr>
          <p:cNvPr id="621" name="1487242839.jpg" descr="1487242839.jpg"/>
          <p:cNvPicPr>
            <a:picLocks noChangeAspect="1"/>
          </p:cNvPicPr>
          <p:nvPr/>
        </p:nvPicPr>
        <p:blipFill>
          <a:blip r:embed="rId14">
            <a:extLst/>
          </a:blip>
          <a:stretch>
            <a:fillRect/>
          </a:stretch>
        </p:blipFill>
        <p:spPr>
          <a:xfrm>
            <a:off x="4304908" y="3114367"/>
            <a:ext cx="4775247" cy="6120997"/>
          </a:xfrm>
          <a:prstGeom prst="rect">
            <a:avLst/>
          </a:prstGeom>
          <a:ln w="12700">
            <a:miter lim="400000"/>
          </a:ln>
        </p:spPr>
      </p:pic>
      <p:pic>
        <p:nvPicPr>
          <p:cNvPr id="622" name="1487242804.jpg" descr="1487242804.jpg"/>
          <p:cNvPicPr>
            <a:picLocks noChangeAspect="1"/>
          </p:cNvPicPr>
          <p:nvPr/>
        </p:nvPicPr>
        <p:blipFill>
          <a:blip r:embed="rId15">
            <a:extLst/>
          </a:blip>
          <a:stretch>
            <a:fillRect/>
          </a:stretch>
        </p:blipFill>
        <p:spPr>
          <a:xfrm>
            <a:off x="6989560" y="449710"/>
            <a:ext cx="4273525" cy="5482195"/>
          </a:xfrm>
          <a:prstGeom prst="rect">
            <a:avLst/>
          </a:prstGeom>
          <a:ln w="12700">
            <a:miter lim="400000"/>
          </a:ln>
        </p:spPr>
      </p:pic>
      <p:pic>
        <p:nvPicPr>
          <p:cNvPr id="623" name="luc-besson.jpg" descr="luc-besson.jpg"/>
          <p:cNvPicPr>
            <a:picLocks noChangeAspect="1"/>
          </p:cNvPicPr>
          <p:nvPr/>
        </p:nvPicPr>
        <p:blipFill>
          <a:blip r:embed="rId16">
            <a:extLst/>
          </a:blip>
          <a:stretch>
            <a:fillRect/>
          </a:stretch>
        </p:blipFill>
        <p:spPr>
          <a:xfrm>
            <a:off x="7792821" y="3252201"/>
            <a:ext cx="4543527" cy="6280056"/>
          </a:xfrm>
          <a:prstGeom prst="rect">
            <a:avLst/>
          </a:prstGeom>
          <a:ln w="12700">
            <a:miter lim="400000"/>
          </a:ln>
        </p:spPr>
      </p:pic>
      <p:pic>
        <p:nvPicPr>
          <p:cNvPr id="624" name="1488031927.jpg" descr="1488031927.jpg"/>
          <p:cNvPicPr>
            <a:picLocks noChangeAspect="1"/>
          </p:cNvPicPr>
          <p:nvPr/>
        </p:nvPicPr>
        <p:blipFill>
          <a:blip r:embed="rId17">
            <a:extLst/>
          </a:blip>
          <a:stretch>
            <a:fillRect/>
          </a:stretch>
        </p:blipFill>
        <p:spPr>
          <a:xfrm>
            <a:off x="1478820" y="1355765"/>
            <a:ext cx="6781803" cy="3944519"/>
          </a:xfrm>
          <a:prstGeom prst="rect">
            <a:avLst/>
          </a:prstGeom>
          <a:ln w="12700">
            <a:miter lim="400000"/>
          </a:ln>
        </p:spPr>
      </p:pic>
      <p:pic>
        <p:nvPicPr>
          <p:cNvPr id="625" name="1488032096.jpg" descr="1488032096.jpg"/>
          <p:cNvPicPr>
            <a:picLocks noChangeAspect="1"/>
          </p:cNvPicPr>
          <p:nvPr/>
        </p:nvPicPr>
        <p:blipFill>
          <a:blip r:embed="rId18">
            <a:extLst/>
          </a:blip>
          <a:stretch>
            <a:fillRect/>
          </a:stretch>
        </p:blipFill>
        <p:spPr>
          <a:xfrm>
            <a:off x="5471012" y="3114367"/>
            <a:ext cx="4073246" cy="6120997"/>
          </a:xfrm>
          <a:prstGeom prst="rect">
            <a:avLst/>
          </a:prstGeom>
          <a:ln w="12700">
            <a:miter lim="400000"/>
          </a:ln>
        </p:spPr>
      </p:pic>
      <p:pic>
        <p:nvPicPr>
          <p:cNvPr id="626" name="1488637455.jpg" descr="1488637455.jpg"/>
          <p:cNvPicPr>
            <a:picLocks noChangeAspect="1"/>
          </p:cNvPicPr>
          <p:nvPr/>
        </p:nvPicPr>
        <p:blipFill>
          <a:blip r:embed="rId19">
            <a:extLst/>
          </a:blip>
          <a:stretch>
            <a:fillRect/>
          </a:stretch>
        </p:blipFill>
        <p:spPr>
          <a:xfrm>
            <a:off x="764637" y="1816301"/>
            <a:ext cx="5600061" cy="6120998"/>
          </a:xfrm>
          <a:prstGeom prst="rect">
            <a:avLst/>
          </a:prstGeom>
          <a:ln w="12700">
            <a:miter lim="400000"/>
          </a:ln>
        </p:spPr>
      </p:pic>
      <p:pic>
        <p:nvPicPr>
          <p:cNvPr id="627" name="Le-retour-du-grand-blond-n12.jpg" descr="Le-retour-du-grand-blond-n12.jpg"/>
          <p:cNvPicPr>
            <a:picLocks noChangeAspect="1"/>
          </p:cNvPicPr>
          <p:nvPr/>
        </p:nvPicPr>
        <p:blipFill>
          <a:blip r:embed="rId20">
            <a:extLst/>
          </a:blip>
          <a:stretch>
            <a:fillRect/>
          </a:stretch>
        </p:blipFill>
        <p:spPr>
          <a:xfrm>
            <a:off x="3136258" y="1784896"/>
            <a:ext cx="8742753" cy="4671908"/>
          </a:xfrm>
          <a:prstGeom prst="rect">
            <a:avLst/>
          </a:prstGeom>
          <a:ln w="12700">
            <a:miter lim="400000"/>
          </a:ln>
        </p:spPr>
      </p:pic>
      <p:pic>
        <p:nvPicPr>
          <p:cNvPr id="628" name="glcm.jpg" descr="glcm.jpg"/>
          <p:cNvPicPr>
            <a:picLocks noChangeAspect="1"/>
          </p:cNvPicPr>
          <p:nvPr/>
        </p:nvPicPr>
        <p:blipFill>
          <a:blip r:embed="rId21">
            <a:extLst/>
          </a:blip>
          <a:stretch>
            <a:fillRect/>
          </a:stretch>
        </p:blipFill>
        <p:spPr>
          <a:xfrm>
            <a:off x="3708774" y="1509245"/>
            <a:ext cx="6528331" cy="6735110"/>
          </a:xfrm>
          <a:prstGeom prst="rect">
            <a:avLst/>
          </a:prstGeom>
          <a:ln w="12700">
            <a:miter lim="400000"/>
          </a:ln>
        </p:spPr>
      </p:pic>
      <p:pic>
        <p:nvPicPr>
          <p:cNvPr id="629" name="cropped-portesPSB.png" descr="cropped-portesPSB.png"/>
          <p:cNvPicPr>
            <a:picLocks noChangeAspect="1"/>
          </p:cNvPicPr>
          <p:nvPr/>
        </p:nvPicPr>
        <p:blipFill>
          <a:blip r:embed="rId22">
            <a:extLst/>
          </a:blip>
          <a:stretch>
            <a:fillRect/>
          </a:stretch>
        </p:blipFill>
        <p:spPr>
          <a:xfrm>
            <a:off x="12149714" y="8676929"/>
            <a:ext cx="783840" cy="95135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610"/>
                                        </p:tgtEl>
                                        <p:attrNameLst>
                                          <p:attrName>style.visibility</p:attrName>
                                        </p:attrNameLst>
                                      </p:cBhvr>
                                      <p:to>
                                        <p:strVal val="visible"/>
                                      </p:to>
                                    </p:set>
                                    <p:anim calcmode="lin" valueType="num">
                                      <p:cBhvr>
                                        <p:cTn id="7" dur="1000" fill="hold"/>
                                        <p:tgtEl>
                                          <p:spTgt spid="610"/>
                                        </p:tgtEl>
                                        <p:attrNameLst>
                                          <p:attrName>ppt_x</p:attrName>
                                        </p:attrNameLst>
                                      </p:cBhvr>
                                      <p:tavLst>
                                        <p:tav tm="0">
                                          <p:val>
                                            <p:strVal val="#ppt_x"/>
                                          </p:val>
                                        </p:tav>
                                        <p:tav tm="100000">
                                          <p:val>
                                            <p:strVal val="#ppt_x"/>
                                          </p:val>
                                        </p:tav>
                                      </p:tavLst>
                                    </p:anim>
                                    <p:anim calcmode="lin" valueType="num">
                                      <p:cBhvr>
                                        <p:cTn id="8" dur="1000" fill="hold"/>
                                        <p:tgtEl>
                                          <p:spTgt spid="6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611"/>
                                        </p:tgtEl>
                                        <p:attrNameLst>
                                          <p:attrName>style.visibility</p:attrName>
                                        </p:attrNameLst>
                                      </p:cBhvr>
                                      <p:to>
                                        <p:strVal val="visible"/>
                                      </p:to>
                                    </p:set>
                                    <p:anim calcmode="lin" valueType="num">
                                      <p:cBhvr>
                                        <p:cTn id="13" dur="1000" fill="hold"/>
                                        <p:tgtEl>
                                          <p:spTgt spid="611"/>
                                        </p:tgtEl>
                                        <p:attrNameLst>
                                          <p:attrName>ppt_x</p:attrName>
                                        </p:attrNameLst>
                                      </p:cBhvr>
                                      <p:tavLst>
                                        <p:tav tm="0">
                                          <p:val>
                                            <p:strVal val="#ppt_x"/>
                                          </p:val>
                                        </p:tav>
                                        <p:tav tm="100000">
                                          <p:val>
                                            <p:strVal val="#ppt_x"/>
                                          </p:val>
                                        </p:tav>
                                      </p:tavLst>
                                    </p:anim>
                                    <p:anim calcmode="lin" valueType="num">
                                      <p:cBhvr>
                                        <p:cTn id="14" dur="1000" fill="hold"/>
                                        <p:tgtEl>
                                          <p:spTgt spid="6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612"/>
                                        </p:tgtEl>
                                        <p:attrNameLst>
                                          <p:attrName>style.visibility</p:attrName>
                                        </p:attrNameLst>
                                      </p:cBhvr>
                                      <p:to>
                                        <p:strVal val="visible"/>
                                      </p:to>
                                    </p:set>
                                    <p:anim calcmode="lin" valueType="num">
                                      <p:cBhvr>
                                        <p:cTn id="19" dur="1000" fill="hold"/>
                                        <p:tgtEl>
                                          <p:spTgt spid="612"/>
                                        </p:tgtEl>
                                        <p:attrNameLst>
                                          <p:attrName>ppt_x</p:attrName>
                                        </p:attrNameLst>
                                      </p:cBhvr>
                                      <p:tavLst>
                                        <p:tav tm="0">
                                          <p:val>
                                            <p:strVal val="#ppt_x"/>
                                          </p:val>
                                        </p:tav>
                                        <p:tav tm="100000">
                                          <p:val>
                                            <p:strVal val="#ppt_x"/>
                                          </p:val>
                                        </p:tav>
                                      </p:tavLst>
                                    </p:anim>
                                    <p:anim calcmode="lin" valueType="num">
                                      <p:cBhvr>
                                        <p:cTn id="20" dur="1000" fill="hold"/>
                                        <p:tgtEl>
                                          <p:spTgt spid="6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4" fill="hold">
                                  <p:stCondLst>
                                    <p:cond delay="0"/>
                                  </p:stCondLst>
                                  <p:iterate type="el" backwards="0">
                                    <p:tmAbs val="0"/>
                                  </p:iterate>
                                  <p:childTnLst>
                                    <p:set>
                                      <p:cBhvr>
                                        <p:cTn id="24" fill="hold"/>
                                        <p:tgtEl>
                                          <p:spTgt spid="613"/>
                                        </p:tgtEl>
                                        <p:attrNameLst>
                                          <p:attrName>style.visibility</p:attrName>
                                        </p:attrNameLst>
                                      </p:cBhvr>
                                      <p:to>
                                        <p:strVal val="visible"/>
                                      </p:to>
                                    </p:set>
                                    <p:anim calcmode="lin" valueType="num">
                                      <p:cBhvr>
                                        <p:cTn id="25" dur="1000" fill="hold"/>
                                        <p:tgtEl>
                                          <p:spTgt spid="613"/>
                                        </p:tgtEl>
                                        <p:attrNameLst>
                                          <p:attrName>ppt_x</p:attrName>
                                        </p:attrNameLst>
                                      </p:cBhvr>
                                      <p:tavLst>
                                        <p:tav tm="0">
                                          <p:val>
                                            <p:strVal val="#ppt_x"/>
                                          </p:val>
                                        </p:tav>
                                        <p:tav tm="100000">
                                          <p:val>
                                            <p:strVal val="#ppt_x"/>
                                          </p:val>
                                        </p:tav>
                                      </p:tavLst>
                                    </p:anim>
                                    <p:anim calcmode="lin" valueType="num">
                                      <p:cBhvr>
                                        <p:cTn id="26" dur="1000" fill="hold"/>
                                        <p:tgtEl>
                                          <p:spTgt spid="6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 presetID="2" grpId="5" fill="hold">
                                  <p:stCondLst>
                                    <p:cond delay="0"/>
                                  </p:stCondLst>
                                  <p:iterate type="el" backwards="0">
                                    <p:tmAbs val="0"/>
                                  </p:iterate>
                                  <p:childTnLst>
                                    <p:set>
                                      <p:cBhvr>
                                        <p:cTn id="30" fill="hold"/>
                                        <p:tgtEl>
                                          <p:spTgt spid="614"/>
                                        </p:tgtEl>
                                        <p:attrNameLst>
                                          <p:attrName>style.visibility</p:attrName>
                                        </p:attrNameLst>
                                      </p:cBhvr>
                                      <p:to>
                                        <p:strVal val="visible"/>
                                      </p:to>
                                    </p:set>
                                    <p:anim calcmode="lin" valueType="num">
                                      <p:cBhvr>
                                        <p:cTn id="31" dur="1000" fill="hold"/>
                                        <p:tgtEl>
                                          <p:spTgt spid="614"/>
                                        </p:tgtEl>
                                        <p:attrNameLst>
                                          <p:attrName>ppt_x</p:attrName>
                                        </p:attrNameLst>
                                      </p:cBhvr>
                                      <p:tavLst>
                                        <p:tav tm="0">
                                          <p:val>
                                            <p:strVal val="#ppt_x"/>
                                          </p:val>
                                        </p:tav>
                                        <p:tav tm="100000">
                                          <p:val>
                                            <p:strVal val="#ppt_x"/>
                                          </p:val>
                                        </p:tav>
                                      </p:tavLst>
                                    </p:anim>
                                    <p:anim calcmode="lin" valueType="num">
                                      <p:cBhvr>
                                        <p:cTn id="32" dur="1000" fill="hold"/>
                                        <p:tgtEl>
                                          <p:spTgt spid="614"/>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 presetID="2" grpId="6" fill="hold">
                                  <p:stCondLst>
                                    <p:cond delay="0"/>
                                  </p:stCondLst>
                                  <p:iterate type="el" backwards="0">
                                    <p:tmAbs val="0"/>
                                  </p:iterate>
                                  <p:childTnLst>
                                    <p:set>
                                      <p:cBhvr>
                                        <p:cTn id="36" fill="hold"/>
                                        <p:tgtEl>
                                          <p:spTgt spid="615"/>
                                        </p:tgtEl>
                                        <p:attrNameLst>
                                          <p:attrName>style.visibility</p:attrName>
                                        </p:attrNameLst>
                                      </p:cBhvr>
                                      <p:to>
                                        <p:strVal val="visible"/>
                                      </p:to>
                                    </p:set>
                                    <p:anim calcmode="lin" valueType="num">
                                      <p:cBhvr>
                                        <p:cTn id="37" dur="1000" fill="hold"/>
                                        <p:tgtEl>
                                          <p:spTgt spid="615"/>
                                        </p:tgtEl>
                                        <p:attrNameLst>
                                          <p:attrName>ppt_x</p:attrName>
                                        </p:attrNameLst>
                                      </p:cBhvr>
                                      <p:tavLst>
                                        <p:tav tm="0">
                                          <p:val>
                                            <p:strVal val="#ppt_x"/>
                                          </p:val>
                                        </p:tav>
                                        <p:tav tm="100000">
                                          <p:val>
                                            <p:strVal val="#ppt_x"/>
                                          </p:val>
                                        </p:tav>
                                      </p:tavLst>
                                    </p:anim>
                                    <p:anim calcmode="lin" valueType="num">
                                      <p:cBhvr>
                                        <p:cTn id="38" dur="1000" fill="hold"/>
                                        <p:tgtEl>
                                          <p:spTgt spid="61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 presetID="2" grpId="7" fill="hold">
                                  <p:stCondLst>
                                    <p:cond delay="0"/>
                                  </p:stCondLst>
                                  <p:iterate type="el" backwards="0">
                                    <p:tmAbs val="0"/>
                                  </p:iterate>
                                  <p:childTnLst>
                                    <p:set>
                                      <p:cBhvr>
                                        <p:cTn id="42" fill="hold"/>
                                        <p:tgtEl>
                                          <p:spTgt spid="616"/>
                                        </p:tgtEl>
                                        <p:attrNameLst>
                                          <p:attrName>style.visibility</p:attrName>
                                        </p:attrNameLst>
                                      </p:cBhvr>
                                      <p:to>
                                        <p:strVal val="visible"/>
                                      </p:to>
                                    </p:set>
                                    <p:anim calcmode="lin" valueType="num">
                                      <p:cBhvr>
                                        <p:cTn id="43" dur="1000" fill="hold"/>
                                        <p:tgtEl>
                                          <p:spTgt spid="616"/>
                                        </p:tgtEl>
                                        <p:attrNameLst>
                                          <p:attrName>ppt_x</p:attrName>
                                        </p:attrNameLst>
                                      </p:cBhvr>
                                      <p:tavLst>
                                        <p:tav tm="0">
                                          <p:val>
                                            <p:strVal val="#ppt_x"/>
                                          </p:val>
                                        </p:tav>
                                        <p:tav tm="100000">
                                          <p:val>
                                            <p:strVal val="#ppt_x"/>
                                          </p:val>
                                        </p:tav>
                                      </p:tavLst>
                                    </p:anim>
                                    <p:anim calcmode="lin" valueType="num">
                                      <p:cBhvr>
                                        <p:cTn id="44" dur="1000" fill="hold"/>
                                        <p:tgtEl>
                                          <p:spTgt spid="61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1" presetID="2" grpId="8" fill="hold">
                                  <p:stCondLst>
                                    <p:cond delay="0"/>
                                  </p:stCondLst>
                                  <p:iterate type="el" backwards="0">
                                    <p:tmAbs val="0"/>
                                  </p:iterate>
                                  <p:childTnLst>
                                    <p:set>
                                      <p:cBhvr>
                                        <p:cTn id="48" fill="hold"/>
                                        <p:tgtEl>
                                          <p:spTgt spid="617"/>
                                        </p:tgtEl>
                                        <p:attrNameLst>
                                          <p:attrName>style.visibility</p:attrName>
                                        </p:attrNameLst>
                                      </p:cBhvr>
                                      <p:to>
                                        <p:strVal val="visible"/>
                                      </p:to>
                                    </p:set>
                                    <p:anim calcmode="lin" valueType="num">
                                      <p:cBhvr>
                                        <p:cTn id="49" dur="1000" fill="hold"/>
                                        <p:tgtEl>
                                          <p:spTgt spid="617"/>
                                        </p:tgtEl>
                                        <p:attrNameLst>
                                          <p:attrName>ppt_x</p:attrName>
                                        </p:attrNameLst>
                                      </p:cBhvr>
                                      <p:tavLst>
                                        <p:tav tm="0">
                                          <p:val>
                                            <p:strVal val="#ppt_x"/>
                                          </p:val>
                                        </p:tav>
                                        <p:tav tm="100000">
                                          <p:val>
                                            <p:strVal val="#ppt_x"/>
                                          </p:val>
                                        </p:tav>
                                      </p:tavLst>
                                    </p:anim>
                                    <p:anim calcmode="lin" valueType="num">
                                      <p:cBhvr>
                                        <p:cTn id="50" dur="1000" fill="hold"/>
                                        <p:tgtEl>
                                          <p:spTgt spid="61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1" presetID="2" grpId="9" fill="hold">
                                  <p:stCondLst>
                                    <p:cond delay="0"/>
                                  </p:stCondLst>
                                  <p:iterate type="el" backwards="0">
                                    <p:tmAbs val="0"/>
                                  </p:iterate>
                                  <p:childTnLst>
                                    <p:set>
                                      <p:cBhvr>
                                        <p:cTn id="54" fill="hold"/>
                                        <p:tgtEl>
                                          <p:spTgt spid="618"/>
                                        </p:tgtEl>
                                        <p:attrNameLst>
                                          <p:attrName>style.visibility</p:attrName>
                                        </p:attrNameLst>
                                      </p:cBhvr>
                                      <p:to>
                                        <p:strVal val="visible"/>
                                      </p:to>
                                    </p:set>
                                    <p:anim calcmode="lin" valueType="num">
                                      <p:cBhvr>
                                        <p:cTn id="55" dur="1000" fill="hold"/>
                                        <p:tgtEl>
                                          <p:spTgt spid="618"/>
                                        </p:tgtEl>
                                        <p:attrNameLst>
                                          <p:attrName>ppt_x</p:attrName>
                                        </p:attrNameLst>
                                      </p:cBhvr>
                                      <p:tavLst>
                                        <p:tav tm="0">
                                          <p:val>
                                            <p:strVal val="#ppt_x"/>
                                          </p:val>
                                        </p:tav>
                                        <p:tav tm="100000">
                                          <p:val>
                                            <p:strVal val="#ppt_x"/>
                                          </p:val>
                                        </p:tav>
                                      </p:tavLst>
                                    </p:anim>
                                    <p:anim calcmode="lin" valueType="num">
                                      <p:cBhvr>
                                        <p:cTn id="56" dur="1000" fill="hold"/>
                                        <p:tgtEl>
                                          <p:spTgt spid="618"/>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1" presetID="2" grpId="10" fill="hold">
                                  <p:stCondLst>
                                    <p:cond delay="0"/>
                                  </p:stCondLst>
                                  <p:iterate type="el" backwards="0">
                                    <p:tmAbs val="0"/>
                                  </p:iterate>
                                  <p:childTnLst>
                                    <p:set>
                                      <p:cBhvr>
                                        <p:cTn id="60" fill="hold"/>
                                        <p:tgtEl>
                                          <p:spTgt spid="619"/>
                                        </p:tgtEl>
                                        <p:attrNameLst>
                                          <p:attrName>style.visibility</p:attrName>
                                        </p:attrNameLst>
                                      </p:cBhvr>
                                      <p:to>
                                        <p:strVal val="visible"/>
                                      </p:to>
                                    </p:set>
                                    <p:anim calcmode="lin" valueType="num">
                                      <p:cBhvr>
                                        <p:cTn id="61" dur="1000" fill="hold"/>
                                        <p:tgtEl>
                                          <p:spTgt spid="619"/>
                                        </p:tgtEl>
                                        <p:attrNameLst>
                                          <p:attrName>ppt_x</p:attrName>
                                        </p:attrNameLst>
                                      </p:cBhvr>
                                      <p:tavLst>
                                        <p:tav tm="0">
                                          <p:val>
                                            <p:strVal val="#ppt_x"/>
                                          </p:val>
                                        </p:tav>
                                        <p:tav tm="100000">
                                          <p:val>
                                            <p:strVal val="#ppt_x"/>
                                          </p:val>
                                        </p:tav>
                                      </p:tavLst>
                                    </p:anim>
                                    <p:anim calcmode="lin" valueType="num">
                                      <p:cBhvr>
                                        <p:cTn id="62" dur="1000" fill="hold"/>
                                        <p:tgtEl>
                                          <p:spTgt spid="619"/>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1" presetID="2" grpId="11" fill="hold">
                                  <p:stCondLst>
                                    <p:cond delay="0"/>
                                  </p:stCondLst>
                                  <p:iterate type="el" backwards="0">
                                    <p:tmAbs val="0"/>
                                  </p:iterate>
                                  <p:childTnLst>
                                    <p:set>
                                      <p:cBhvr>
                                        <p:cTn id="66" fill="hold"/>
                                        <p:tgtEl>
                                          <p:spTgt spid="620"/>
                                        </p:tgtEl>
                                        <p:attrNameLst>
                                          <p:attrName>style.visibility</p:attrName>
                                        </p:attrNameLst>
                                      </p:cBhvr>
                                      <p:to>
                                        <p:strVal val="visible"/>
                                      </p:to>
                                    </p:set>
                                    <p:anim calcmode="lin" valueType="num">
                                      <p:cBhvr>
                                        <p:cTn id="67" dur="1000" fill="hold"/>
                                        <p:tgtEl>
                                          <p:spTgt spid="620"/>
                                        </p:tgtEl>
                                        <p:attrNameLst>
                                          <p:attrName>ppt_x</p:attrName>
                                        </p:attrNameLst>
                                      </p:cBhvr>
                                      <p:tavLst>
                                        <p:tav tm="0">
                                          <p:val>
                                            <p:strVal val="#ppt_x"/>
                                          </p:val>
                                        </p:tav>
                                        <p:tav tm="100000">
                                          <p:val>
                                            <p:strVal val="#ppt_x"/>
                                          </p:val>
                                        </p:tav>
                                      </p:tavLst>
                                    </p:anim>
                                    <p:anim calcmode="lin" valueType="num">
                                      <p:cBhvr>
                                        <p:cTn id="68" dur="1000" fill="hold"/>
                                        <p:tgtEl>
                                          <p:spTgt spid="620"/>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1" presetID="2" grpId="12" fill="hold">
                                  <p:stCondLst>
                                    <p:cond delay="0"/>
                                  </p:stCondLst>
                                  <p:iterate type="el" backwards="0">
                                    <p:tmAbs val="0"/>
                                  </p:iterate>
                                  <p:childTnLst>
                                    <p:set>
                                      <p:cBhvr>
                                        <p:cTn id="72" fill="hold"/>
                                        <p:tgtEl>
                                          <p:spTgt spid="621"/>
                                        </p:tgtEl>
                                        <p:attrNameLst>
                                          <p:attrName>style.visibility</p:attrName>
                                        </p:attrNameLst>
                                      </p:cBhvr>
                                      <p:to>
                                        <p:strVal val="visible"/>
                                      </p:to>
                                    </p:set>
                                    <p:anim calcmode="lin" valueType="num">
                                      <p:cBhvr>
                                        <p:cTn id="73" dur="1000" fill="hold"/>
                                        <p:tgtEl>
                                          <p:spTgt spid="621"/>
                                        </p:tgtEl>
                                        <p:attrNameLst>
                                          <p:attrName>ppt_x</p:attrName>
                                        </p:attrNameLst>
                                      </p:cBhvr>
                                      <p:tavLst>
                                        <p:tav tm="0">
                                          <p:val>
                                            <p:strVal val="#ppt_x"/>
                                          </p:val>
                                        </p:tav>
                                        <p:tav tm="100000">
                                          <p:val>
                                            <p:strVal val="#ppt_x"/>
                                          </p:val>
                                        </p:tav>
                                      </p:tavLst>
                                    </p:anim>
                                    <p:anim calcmode="lin" valueType="num">
                                      <p:cBhvr>
                                        <p:cTn id="74" dur="1000" fill="hold"/>
                                        <p:tgtEl>
                                          <p:spTgt spid="621"/>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1" presetID="2" grpId="13" fill="hold">
                                  <p:stCondLst>
                                    <p:cond delay="0"/>
                                  </p:stCondLst>
                                  <p:iterate type="el" backwards="0">
                                    <p:tmAbs val="0"/>
                                  </p:iterate>
                                  <p:childTnLst>
                                    <p:set>
                                      <p:cBhvr>
                                        <p:cTn id="78" fill="hold"/>
                                        <p:tgtEl>
                                          <p:spTgt spid="622"/>
                                        </p:tgtEl>
                                        <p:attrNameLst>
                                          <p:attrName>style.visibility</p:attrName>
                                        </p:attrNameLst>
                                      </p:cBhvr>
                                      <p:to>
                                        <p:strVal val="visible"/>
                                      </p:to>
                                    </p:set>
                                    <p:anim calcmode="lin" valueType="num">
                                      <p:cBhvr>
                                        <p:cTn id="79" dur="1000" fill="hold"/>
                                        <p:tgtEl>
                                          <p:spTgt spid="622"/>
                                        </p:tgtEl>
                                        <p:attrNameLst>
                                          <p:attrName>ppt_x</p:attrName>
                                        </p:attrNameLst>
                                      </p:cBhvr>
                                      <p:tavLst>
                                        <p:tav tm="0">
                                          <p:val>
                                            <p:strVal val="#ppt_x"/>
                                          </p:val>
                                        </p:tav>
                                        <p:tav tm="100000">
                                          <p:val>
                                            <p:strVal val="#ppt_x"/>
                                          </p:val>
                                        </p:tav>
                                      </p:tavLst>
                                    </p:anim>
                                    <p:anim calcmode="lin" valueType="num">
                                      <p:cBhvr>
                                        <p:cTn id="80" dur="1000" fill="hold"/>
                                        <p:tgtEl>
                                          <p:spTgt spid="622"/>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Class="entr" nodeType="clickEffect" presetSubtype="1" presetID="2" grpId="14" fill="hold">
                                  <p:stCondLst>
                                    <p:cond delay="0"/>
                                  </p:stCondLst>
                                  <p:iterate type="el" backwards="0">
                                    <p:tmAbs val="0"/>
                                  </p:iterate>
                                  <p:childTnLst>
                                    <p:set>
                                      <p:cBhvr>
                                        <p:cTn id="84" fill="hold"/>
                                        <p:tgtEl>
                                          <p:spTgt spid="623"/>
                                        </p:tgtEl>
                                        <p:attrNameLst>
                                          <p:attrName>style.visibility</p:attrName>
                                        </p:attrNameLst>
                                      </p:cBhvr>
                                      <p:to>
                                        <p:strVal val="visible"/>
                                      </p:to>
                                    </p:set>
                                    <p:anim calcmode="lin" valueType="num">
                                      <p:cBhvr>
                                        <p:cTn id="85" dur="1000" fill="hold"/>
                                        <p:tgtEl>
                                          <p:spTgt spid="623"/>
                                        </p:tgtEl>
                                        <p:attrNameLst>
                                          <p:attrName>ppt_x</p:attrName>
                                        </p:attrNameLst>
                                      </p:cBhvr>
                                      <p:tavLst>
                                        <p:tav tm="0">
                                          <p:val>
                                            <p:strVal val="#ppt_x"/>
                                          </p:val>
                                        </p:tav>
                                        <p:tav tm="100000">
                                          <p:val>
                                            <p:strVal val="#ppt_x"/>
                                          </p:val>
                                        </p:tav>
                                      </p:tavLst>
                                    </p:anim>
                                    <p:anim calcmode="lin" valueType="num">
                                      <p:cBhvr>
                                        <p:cTn id="86" dur="1000" fill="hold"/>
                                        <p:tgtEl>
                                          <p:spTgt spid="623"/>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Class="entr" nodeType="clickEffect" presetSubtype="1" presetID="2" grpId="15" fill="hold">
                                  <p:stCondLst>
                                    <p:cond delay="0"/>
                                  </p:stCondLst>
                                  <p:iterate type="el" backwards="0">
                                    <p:tmAbs val="0"/>
                                  </p:iterate>
                                  <p:childTnLst>
                                    <p:set>
                                      <p:cBhvr>
                                        <p:cTn id="90" fill="hold"/>
                                        <p:tgtEl>
                                          <p:spTgt spid="624"/>
                                        </p:tgtEl>
                                        <p:attrNameLst>
                                          <p:attrName>style.visibility</p:attrName>
                                        </p:attrNameLst>
                                      </p:cBhvr>
                                      <p:to>
                                        <p:strVal val="visible"/>
                                      </p:to>
                                    </p:set>
                                    <p:anim calcmode="lin" valueType="num">
                                      <p:cBhvr>
                                        <p:cTn id="91" dur="1000" fill="hold"/>
                                        <p:tgtEl>
                                          <p:spTgt spid="624"/>
                                        </p:tgtEl>
                                        <p:attrNameLst>
                                          <p:attrName>ppt_x</p:attrName>
                                        </p:attrNameLst>
                                      </p:cBhvr>
                                      <p:tavLst>
                                        <p:tav tm="0">
                                          <p:val>
                                            <p:strVal val="#ppt_x"/>
                                          </p:val>
                                        </p:tav>
                                        <p:tav tm="100000">
                                          <p:val>
                                            <p:strVal val="#ppt_x"/>
                                          </p:val>
                                        </p:tav>
                                      </p:tavLst>
                                    </p:anim>
                                    <p:anim calcmode="lin" valueType="num">
                                      <p:cBhvr>
                                        <p:cTn id="92" dur="1000" fill="hold"/>
                                        <p:tgtEl>
                                          <p:spTgt spid="624"/>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Class="entr" nodeType="clickEffect" presetSubtype="1" presetID="2" grpId="16" fill="hold">
                                  <p:stCondLst>
                                    <p:cond delay="0"/>
                                  </p:stCondLst>
                                  <p:iterate type="el" backwards="0">
                                    <p:tmAbs val="0"/>
                                  </p:iterate>
                                  <p:childTnLst>
                                    <p:set>
                                      <p:cBhvr>
                                        <p:cTn id="96" fill="hold"/>
                                        <p:tgtEl>
                                          <p:spTgt spid="625"/>
                                        </p:tgtEl>
                                        <p:attrNameLst>
                                          <p:attrName>style.visibility</p:attrName>
                                        </p:attrNameLst>
                                      </p:cBhvr>
                                      <p:to>
                                        <p:strVal val="visible"/>
                                      </p:to>
                                    </p:set>
                                    <p:anim calcmode="lin" valueType="num">
                                      <p:cBhvr>
                                        <p:cTn id="97" dur="1000" fill="hold"/>
                                        <p:tgtEl>
                                          <p:spTgt spid="625"/>
                                        </p:tgtEl>
                                        <p:attrNameLst>
                                          <p:attrName>ppt_x</p:attrName>
                                        </p:attrNameLst>
                                      </p:cBhvr>
                                      <p:tavLst>
                                        <p:tav tm="0">
                                          <p:val>
                                            <p:strVal val="#ppt_x"/>
                                          </p:val>
                                        </p:tav>
                                        <p:tav tm="100000">
                                          <p:val>
                                            <p:strVal val="#ppt_x"/>
                                          </p:val>
                                        </p:tav>
                                      </p:tavLst>
                                    </p:anim>
                                    <p:anim calcmode="lin" valueType="num">
                                      <p:cBhvr>
                                        <p:cTn id="98" dur="1000" fill="hold"/>
                                        <p:tgtEl>
                                          <p:spTgt spid="625"/>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Class="entr" nodeType="clickEffect" presetSubtype="1" presetID="2" grpId="17" fill="hold">
                                  <p:stCondLst>
                                    <p:cond delay="0"/>
                                  </p:stCondLst>
                                  <p:iterate type="el" backwards="0">
                                    <p:tmAbs val="0"/>
                                  </p:iterate>
                                  <p:childTnLst>
                                    <p:set>
                                      <p:cBhvr>
                                        <p:cTn id="102" fill="hold"/>
                                        <p:tgtEl>
                                          <p:spTgt spid="626"/>
                                        </p:tgtEl>
                                        <p:attrNameLst>
                                          <p:attrName>style.visibility</p:attrName>
                                        </p:attrNameLst>
                                      </p:cBhvr>
                                      <p:to>
                                        <p:strVal val="visible"/>
                                      </p:to>
                                    </p:set>
                                    <p:anim calcmode="lin" valueType="num">
                                      <p:cBhvr>
                                        <p:cTn id="103" dur="1000" fill="hold"/>
                                        <p:tgtEl>
                                          <p:spTgt spid="626"/>
                                        </p:tgtEl>
                                        <p:attrNameLst>
                                          <p:attrName>ppt_x</p:attrName>
                                        </p:attrNameLst>
                                      </p:cBhvr>
                                      <p:tavLst>
                                        <p:tav tm="0">
                                          <p:val>
                                            <p:strVal val="#ppt_x"/>
                                          </p:val>
                                        </p:tav>
                                        <p:tav tm="100000">
                                          <p:val>
                                            <p:strVal val="#ppt_x"/>
                                          </p:val>
                                        </p:tav>
                                      </p:tavLst>
                                    </p:anim>
                                    <p:anim calcmode="lin" valueType="num">
                                      <p:cBhvr>
                                        <p:cTn id="104" dur="1000" fill="hold"/>
                                        <p:tgtEl>
                                          <p:spTgt spid="626"/>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Class="entr" nodeType="clickEffect" presetSubtype="1" presetID="2" grpId="18" fill="hold">
                                  <p:stCondLst>
                                    <p:cond delay="0"/>
                                  </p:stCondLst>
                                  <p:iterate type="el" backwards="0">
                                    <p:tmAbs val="0"/>
                                  </p:iterate>
                                  <p:childTnLst>
                                    <p:set>
                                      <p:cBhvr>
                                        <p:cTn id="108" fill="hold"/>
                                        <p:tgtEl>
                                          <p:spTgt spid="627"/>
                                        </p:tgtEl>
                                        <p:attrNameLst>
                                          <p:attrName>style.visibility</p:attrName>
                                        </p:attrNameLst>
                                      </p:cBhvr>
                                      <p:to>
                                        <p:strVal val="visible"/>
                                      </p:to>
                                    </p:set>
                                    <p:anim calcmode="lin" valueType="num">
                                      <p:cBhvr>
                                        <p:cTn id="109" dur="1000" fill="hold"/>
                                        <p:tgtEl>
                                          <p:spTgt spid="627"/>
                                        </p:tgtEl>
                                        <p:attrNameLst>
                                          <p:attrName>ppt_x</p:attrName>
                                        </p:attrNameLst>
                                      </p:cBhvr>
                                      <p:tavLst>
                                        <p:tav tm="0">
                                          <p:val>
                                            <p:strVal val="#ppt_x"/>
                                          </p:val>
                                        </p:tav>
                                        <p:tav tm="100000">
                                          <p:val>
                                            <p:strVal val="#ppt_x"/>
                                          </p:val>
                                        </p:tav>
                                      </p:tavLst>
                                    </p:anim>
                                    <p:anim calcmode="lin" valueType="num">
                                      <p:cBhvr>
                                        <p:cTn id="110" dur="1000" fill="hold"/>
                                        <p:tgtEl>
                                          <p:spTgt spid="627"/>
                                        </p:tgtEl>
                                        <p:attrNameLst>
                                          <p:attrName>ppt_y</p:attrName>
                                        </p:attrNameLst>
                                      </p:cBhvr>
                                      <p:tavLst>
                                        <p:tav tm="0">
                                          <p:val>
                                            <p:strVal val="0-#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Class="entr" nodeType="clickEffect" presetSubtype="1" presetID="2" grpId="19" fill="hold">
                                  <p:stCondLst>
                                    <p:cond delay="0"/>
                                  </p:stCondLst>
                                  <p:iterate type="el" backwards="0">
                                    <p:tmAbs val="0"/>
                                  </p:iterate>
                                  <p:childTnLst>
                                    <p:set>
                                      <p:cBhvr>
                                        <p:cTn id="114" fill="hold"/>
                                        <p:tgtEl>
                                          <p:spTgt spid="628"/>
                                        </p:tgtEl>
                                        <p:attrNameLst>
                                          <p:attrName>style.visibility</p:attrName>
                                        </p:attrNameLst>
                                      </p:cBhvr>
                                      <p:to>
                                        <p:strVal val="visible"/>
                                      </p:to>
                                    </p:set>
                                    <p:anim calcmode="lin" valueType="num">
                                      <p:cBhvr>
                                        <p:cTn id="115" dur="1000" fill="hold"/>
                                        <p:tgtEl>
                                          <p:spTgt spid="628"/>
                                        </p:tgtEl>
                                        <p:attrNameLst>
                                          <p:attrName>ppt_x</p:attrName>
                                        </p:attrNameLst>
                                      </p:cBhvr>
                                      <p:tavLst>
                                        <p:tav tm="0">
                                          <p:val>
                                            <p:strVal val="#ppt_x"/>
                                          </p:val>
                                        </p:tav>
                                        <p:tav tm="100000">
                                          <p:val>
                                            <p:strVal val="#ppt_x"/>
                                          </p:val>
                                        </p:tav>
                                      </p:tavLst>
                                    </p:anim>
                                    <p:anim calcmode="lin" valueType="num">
                                      <p:cBhvr>
                                        <p:cTn id="116" dur="1000" fill="hold"/>
                                        <p:tgtEl>
                                          <p:spTgt spid="6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9" grpId="10"/>
      <p:bldP build="whole" bldLvl="1" animBg="1" rev="0" advAuto="0" spid="616" grpId="7"/>
      <p:bldP build="whole" bldLvl="1" animBg="1" rev="0" advAuto="0" spid="626" grpId="17"/>
      <p:bldP build="whole" bldLvl="1" animBg="1" rev="0" advAuto="0" spid="624" grpId="15"/>
      <p:bldP build="whole" bldLvl="1" animBg="1" rev="0" advAuto="0" spid="612" grpId="3"/>
      <p:bldP build="whole" bldLvl="1" animBg="1" rev="0" advAuto="0" spid="620" grpId="11"/>
      <p:bldP build="whole" bldLvl="1" animBg="1" rev="0" advAuto="0" spid="618" grpId="9"/>
      <p:bldP build="whole" bldLvl="1" animBg="1" rev="0" advAuto="0" spid="611" grpId="2"/>
      <p:bldP build="whole" bldLvl="1" animBg="1" rev="0" advAuto="0" spid="615" grpId="6"/>
      <p:bldP build="whole" bldLvl="1" animBg="1" rev="0" advAuto="0" spid="627" grpId="18"/>
      <p:bldP build="whole" bldLvl="1" animBg="1" rev="0" advAuto="0" spid="625" grpId="16"/>
      <p:bldP build="whole" bldLvl="1" animBg="1" rev="0" advAuto="0" spid="622" grpId="13"/>
      <p:bldP build="whole" bldLvl="1" animBg="1" rev="0" advAuto="0" spid="623" grpId="14"/>
      <p:bldP build="whole" bldLvl="1" animBg="1" rev="0" advAuto="0" spid="628" grpId="19"/>
      <p:bldP build="whole" bldLvl="1" animBg="1" rev="0" advAuto="0" spid="613" grpId="4"/>
      <p:bldP build="whole" bldLvl="1" animBg="1" rev="0" advAuto="0" spid="621" grpId="12"/>
      <p:bldP build="whole" bldLvl="1" animBg="1" rev="0" advAuto="0" spid="610" grpId="1"/>
      <p:bldP build="whole" bldLvl="1" animBg="1" rev="0" advAuto="0" spid="614" grpId="5"/>
      <p:bldP build="whole" bldLvl="1" animBg="1" rev="0" advAuto="0" spid="617" grpId="8"/>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633" name="Texte"/>
          <p:cNvSpPr txBox="1"/>
          <p:nvPr/>
        </p:nvSpPr>
        <p:spPr>
          <a:xfrm>
            <a:off x="6297110" y="4291076"/>
            <a:ext cx="410572" cy="1171443"/>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nchor="ctr">
            <a:spAutoFit/>
          </a:bodyPr>
          <a:lstStyle>
            <a:lvl1pPr algn="ctr" defTabSz="650240">
              <a:defRPr sz="7000" u="sng">
                <a:solidFill>
                  <a:srgbClr val="0000FF"/>
                </a:solidFill>
                <a:uFill>
                  <a:solidFill>
                    <a:srgbClr val="0000FF"/>
                  </a:solidFill>
                </a:uFill>
                <a:latin typeface="Trebuchet MS"/>
                <a:ea typeface="Trebuchet MS"/>
                <a:cs typeface="Trebuchet MS"/>
                <a:sym typeface="Trebuchet MS"/>
                <a:hlinkClick r:id="rId3" invalidUrl="" action="" tgtFrame="" tooltip="" history="1" highlightClick="0" endSnd="0"/>
              </a:defRPr>
            </a:lvl1pPr>
          </a:lstStyle>
          <a:p>
            <a:pPr/>
            <a:r>
              <a:rPr>
                <a:hlinkClick r:id="rId3" invalidUrl="" action="" tgtFrame="" tooltip="" history="1" highlightClick="0" endSnd="0"/>
              </a:rPr>
              <a:t> </a:t>
            </a:r>
          </a:p>
        </p:txBody>
      </p:sp>
      <p:sp>
        <p:nvSpPr>
          <p:cNvPr id="634" name="Merci pour votre attention !"/>
          <p:cNvSpPr txBox="1"/>
          <p:nvPr/>
        </p:nvSpPr>
        <p:spPr>
          <a:xfrm>
            <a:off x="682307" y="1569001"/>
            <a:ext cx="11640186" cy="11553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7000">
                <a:solidFill>
                  <a:srgbClr val="FFFFFF"/>
                </a:solidFill>
                <a:latin typeface="Helvetica Neue"/>
                <a:ea typeface="Helvetica Neue"/>
                <a:cs typeface="Helvetica Neue"/>
                <a:sym typeface="Helvetica Neue"/>
              </a:defRPr>
            </a:lvl1pPr>
          </a:lstStyle>
          <a:p>
            <a:pPr/>
            <a:r>
              <a:t>Merci pour votre attention !</a:t>
            </a:r>
          </a:p>
        </p:txBody>
      </p:sp>
      <p:pic>
        <p:nvPicPr>
          <p:cNvPr id="635" name="cropped-portesPSB.png" descr="cropped-portesPSB.png"/>
          <p:cNvPicPr>
            <a:picLocks noChangeAspect="1"/>
          </p:cNvPicPr>
          <p:nvPr/>
        </p:nvPicPr>
        <p:blipFill>
          <a:blip r:embed="rId4">
            <a:extLst/>
          </a:blip>
          <a:stretch>
            <a:fillRect/>
          </a:stretch>
        </p:blipFill>
        <p:spPr>
          <a:xfrm>
            <a:off x="12149714" y="8676929"/>
            <a:ext cx="783840" cy="951354"/>
          </a:xfrm>
          <a:prstGeom prst="rect">
            <a:avLst/>
          </a:prstGeom>
          <a:ln w="12700">
            <a:miter lim="400000"/>
          </a:ln>
        </p:spPr>
      </p:pic>
      <p:pic>
        <p:nvPicPr>
          <p:cNvPr id="636" name="cocktailll-690x460.jpg" descr="cocktailll-690x460.jpg"/>
          <p:cNvPicPr>
            <a:picLocks noChangeAspect="1"/>
          </p:cNvPicPr>
          <p:nvPr/>
        </p:nvPicPr>
        <p:blipFill>
          <a:blip r:embed="rId5">
            <a:extLst/>
          </a:blip>
          <a:stretch>
            <a:fillRect/>
          </a:stretch>
        </p:blipFill>
        <p:spPr>
          <a:xfrm>
            <a:off x="4071846" y="4165591"/>
            <a:ext cx="4861110" cy="3240742"/>
          </a:xfrm>
          <a:prstGeom prst="rect">
            <a:avLst/>
          </a:prstGeom>
          <a:ln w="12700">
            <a:miter lim="400000"/>
          </a:ln>
        </p:spPr>
      </p:pic>
      <p:sp>
        <p:nvSpPr>
          <p:cNvPr id="637" name="Saint-Justin, le vendredi 1er juin 2018"/>
          <p:cNvSpPr txBox="1"/>
          <p:nvPr/>
        </p:nvSpPr>
        <p:spPr>
          <a:xfrm>
            <a:off x="6922751" y="8847608"/>
            <a:ext cx="50432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400">
                <a:solidFill>
                  <a:srgbClr val="56C1FF"/>
                </a:solidFill>
                <a:latin typeface="Helvetica Neue Light"/>
                <a:ea typeface="Helvetica Neue Light"/>
                <a:cs typeface="Helvetica Neue Light"/>
                <a:sym typeface="Helvetica Neue Light"/>
              </a:defRPr>
            </a:lvl1pPr>
          </a:lstStyle>
          <a:p>
            <a:pPr/>
            <a:r>
              <a:t>Saint-Justin, le vendredi 1er juin 2018</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634"/>
                                        </p:tgtEl>
                                        <p:attrNameLst>
                                          <p:attrName>style.visibility</p:attrName>
                                        </p:attrNameLst>
                                      </p:cBhvr>
                                      <p:to>
                                        <p:strVal val="visible"/>
                                      </p:to>
                                    </p:set>
                                    <p:animEffect filter="box(out)" transition="in">
                                      <p:cBhvr>
                                        <p:cTn id="7" dur="1250"/>
                                        <p:tgtEl>
                                          <p:spTgt spid="63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636"/>
                                        </p:tgtEl>
                                        <p:attrNameLst>
                                          <p:attrName>style.visibility</p:attrName>
                                        </p:attrNameLst>
                                      </p:cBhvr>
                                      <p:to>
                                        <p:strVal val="visible"/>
                                      </p:to>
                                    </p:set>
                                    <p:anim calcmode="lin" valueType="num">
                                      <p:cBhvr>
                                        <p:cTn id="12" dur="950" fill="hold"/>
                                        <p:tgtEl>
                                          <p:spTgt spid="636"/>
                                        </p:tgtEl>
                                        <p:attrNameLst>
                                          <p:attrName>ppt_w</p:attrName>
                                        </p:attrNameLst>
                                      </p:cBhvr>
                                      <p:tavLst>
                                        <p:tav tm="0">
                                          <p:val>
                                            <p:fltVal val="0"/>
                                          </p:val>
                                        </p:tav>
                                        <p:tav tm="100000">
                                          <p:val>
                                            <p:strVal val="#ppt_w"/>
                                          </p:val>
                                        </p:tav>
                                      </p:tavLst>
                                    </p:anim>
                                    <p:anim calcmode="lin" valueType="num">
                                      <p:cBhvr>
                                        <p:cTn id="13" dur="950" fill="hold"/>
                                        <p:tgtEl>
                                          <p:spTgt spid="63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2" grpId="3" fill="hold">
                                  <p:stCondLst>
                                    <p:cond delay="0"/>
                                  </p:stCondLst>
                                  <p:iterate type="el" backwards="0">
                                    <p:tmAbs val="0"/>
                                  </p:iterate>
                                  <p:childTnLst>
                                    <p:set>
                                      <p:cBhvr>
                                        <p:cTn id="17" fill="hold"/>
                                        <p:tgtEl>
                                          <p:spTgt spid="637"/>
                                        </p:tgtEl>
                                        <p:attrNameLst>
                                          <p:attrName>style.visibility</p:attrName>
                                        </p:attrNameLst>
                                      </p:cBhvr>
                                      <p:to>
                                        <p:strVal val="visible"/>
                                      </p:to>
                                    </p:set>
                                    <p:animEffect filter="wipe(left)" transition="in">
                                      <p:cBhvr>
                                        <p:cTn id="18" dur="800"/>
                                        <p:tgtEl>
                                          <p:spTgt spid="637"/>
                                        </p:tgtEl>
                                      </p:cBhvr>
                                    </p:animEffect>
                                  </p:childTnLst>
                                </p:cTn>
                              </p:par>
                            </p:childTnLst>
                          </p:cTn>
                        </p:par>
                        <p:par>
                          <p:cTn id="19" fill="hold">
                            <p:stCondLst>
                              <p:cond delay="800"/>
                            </p:stCondLst>
                            <p:childTnLst>
                              <p:par>
                                <p:cTn id="20" presetClass="entr" nodeType="afterEffect" presetSubtype="10" presetID="19" grpId="4" fill="hold">
                                  <p:stCondLst>
                                    <p:cond delay="0"/>
                                  </p:stCondLst>
                                  <p:iterate type="el" backwards="0">
                                    <p:tmAbs val="0"/>
                                  </p:iterate>
                                  <p:childTnLst>
                                    <p:set>
                                      <p:cBhvr>
                                        <p:cTn id="21" fill="hold"/>
                                        <p:tgtEl>
                                          <p:spTgt spid="633"/>
                                        </p:tgtEl>
                                        <p:attrNameLst>
                                          <p:attrName>style.visibility</p:attrName>
                                        </p:attrNameLst>
                                      </p:cBhvr>
                                      <p:to>
                                        <p:strVal val="visible"/>
                                      </p:to>
                                    </p:set>
                                    <p:anim calcmode="lin" valueType="num">
                                      <p:cBhvr>
                                        <p:cTn id="22" dur="4000" fill="hold"/>
                                        <p:tgtEl>
                                          <p:spTgt spid="633"/>
                                        </p:tgtEl>
                                        <p:attrNameLst>
                                          <p:attrName>ppt_w</p:attrName>
                                        </p:attrNameLst>
                                      </p:cBhvr>
                                      <p:tavLst>
                                        <p:tav tm="0" fmla="#ppt_w*sin(2.5*pi*$)">
                                          <p:val>
                                            <p:fltVal val="0"/>
                                          </p:val>
                                        </p:tav>
                                        <p:tav tm="100000">
                                          <p:val>
                                            <p:fltVal val="1"/>
                                          </p:val>
                                        </p:tav>
                                      </p:tavLst>
                                    </p:anim>
                                    <p:anim calcmode="lin" valueType="num">
                                      <p:cBhvr>
                                        <p:cTn id="23" dur="4000" fill="hold"/>
                                        <p:tgtEl>
                                          <p:spTgt spid="6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4" grpId="1"/>
      <p:bldP build="whole" bldLvl="1" animBg="1" rev="0" advAuto="0" spid="637" grpId="3"/>
      <p:bldP build="whole" bldLvl="1" animBg="1" rev="0" advAuto="0" spid="633" grpId="4"/>
      <p:bldP build="whole" bldLvl="1" animBg="1" rev="0" advAuto="0" spid="636"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D80"/>
        </a:solidFill>
      </p:bgPr>
    </p:bg>
    <p:spTree>
      <p:nvGrpSpPr>
        <p:cNvPr id="1" name=""/>
        <p:cNvGrpSpPr/>
        <p:nvPr/>
      </p:nvGrpSpPr>
      <p:grpSpPr>
        <a:xfrm>
          <a:off x="0" y="0"/>
          <a:ext cx="0" cy="0"/>
          <a:chOff x="0" y="0"/>
          <a:chExt cx="0" cy="0"/>
        </a:xfrm>
      </p:grpSpPr>
      <p:sp>
        <p:nvSpPr>
          <p:cNvPr id="245" name="Texte"/>
          <p:cNvSpPr txBox="1"/>
          <p:nvPr/>
        </p:nvSpPr>
        <p:spPr>
          <a:xfrm>
            <a:off x="6297110" y="4291076"/>
            <a:ext cx="410572" cy="1171443"/>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nchor="ctr">
            <a:spAutoFit/>
          </a:bodyPr>
          <a:lstStyle>
            <a:lvl1pPr algn="ctr" defTabSz="650240">
              <a:defRPr sz="7000" u="sng">
                <a:solidFill>
                  <a:srgbClr val="0000FF"/>
                </a:solidFill>
                <a:uFill>
                  <a:solidFill>
                    <a:srgbClr val="0000FF"/>
                  </a:solidFill>
                </a:uFill>
                <a:latin typeface="Trebuchet MS"/>
                <a:ea typeface="Trebuchet MS"/>
                <a:cs typeface="Trebuchet MS"/>
                <a:sym typeface="Trebuchet MS"/>
                <a:hlinkClick r:id="rId2" invalidUrl="" action="" tgtFrame="" tooltip="" history="1" highlightClick="0" endSnd="0"/>
              </a:defRPr>
            </a:lvl1pPr>
          </a:lstStyle>
          <a:p>
            <a:pPr/>
            <a:r>
              <a:rPr>
                <a:hlinkClick r:id="rId2" invalidUrl="" action="" tgtFrame="" tooltip="" history="1" highlightClick="0" endSnd="0"/>
              </a:rPr>
              <a:t> </a:t>
            </a:r>
          </a:p>
        </p:txBody>
      </p:sp>
      <p:pic>
        <p:nvPicPr>
          <p:cNvPr id="246" name="Capture d’écran 2018-04-29 à 16.23.05.png" descr="Capture d’écran 2018-04-29 à 16.23.05.png"/>
          <p:cNvPicPr>
            <a:picLocks noChangeAspect="1"/>
          </p:cNvPicPr>
          <p:nvPr/>
        </p:nvPicPr>
        <p:blipFill>
          <a:blip r:embed="rId3">
            <a:extLst/>
          </a:blip>
          <a:srcRect l="0" t="0" r="0" b="44139"/>
          <a:stretch>
            <a:fillRect/>
          </a:stretch>
        </p:blipFill>
        <p:spPr>
          <a:xfrm>
            <a:off x="766104" y="647363"/>
            <a:ext cx="11832860" cy="7760856"/>
          </a:xfrm>
          <a:prstGeom prst="rect">
            <a:avLst/>
          </a:prstGeom>
          <a:ln w="12700">
            <a:miter lim="400000"/>
          </a:ln>
        </p:spPr>
      </p:pic>
      <p:pic>
        <p:nvPicPr>
          <p:cNvPr id="247" name="cropped-portesPSB.png" descr="cropped-portesPSB.png"/>
          <p:cNvPicPr>
            <a:picLocks noChangeAspect="1"/>
          </p:cNvPicPr>
          <p:nvPr/>
        </p:nvPicPr>
        <p:blipFill>
          <a:blip r:embed="rId4">
            <a:extLst/>
          </a:blip>
          <a:stretch>
            <a:fillRect/>
          </a:stretch>
        </p:blipFill>
        <p:spPr>
          <a:xfrm>
            <a:off x="12149714" y="8676929"/>
            <a:ext cx="783840" cy="95135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wipe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19" grpId="1" fill="hold">
                                  <p:stCondLst>
                                    <p:cond delay="0"/>
                                  </p:stCondLst>
                                  <p:iterate type="el" backwards="0">
                                    <p:tmAbs val="0"/>
                                  </p:iterate>
                                  <p:childTnLst>
                                    <p:set>
                                      <p:cBhvr>
                                        <p:cTn id="6" fill="hold"/>
                                        <p:tgtEl>
                                          <p:spTgt spid="245"/>
                                        </p:tgtEl>
                                        <p:attrNameLst>
                                          <p:attrName>style.visibility</p:attrName>
                                        </p:attrNameLst>
                                      </p:cBhvr>
                                      <p:to>
                                        <p:strVal val="visible"/>
                                      </p:to>
                                    </p:set>
                                    <p:anim calcmode="lin" valueType="num">
                                      <p:cBhvr>
                                        <p:cTn id="7" dur="4000" fill="hold"/>
                                        <p:tgtEl>
                                          <p:spTgt spid="245"/>
                                        </p:tgtEl>
                                        <p:attrNameLst>
                                          <p:attrName>ppt_w</p:attrName>
                                        </p:attrNameLst>
                                      </p:cBhvr>
                                      <p:tavLst>
                                        <p:tav tm="0" fmla="#ppt_w*sin(2.5*pi*$)">
                                          <p:val>
                                            <p:fltVal val="0"/>
                                          </p:val>
                                        </p:tav>
                                        <p:tav tm="100000">
                                          <p:val>
                                            <p:fltVal val="1"/>
                                          </p:val>
                                        </p:tav>
                                      </p:tavLst>
                                    </p:anim>
                                    <p:anim calcmode="lin" valueType="num">
                                      <p:cBhvr>
                                        <p:cTn id="8" dur="4000" fill="hold"/>
                                        <p:tgtEl>
                                          <p:spTgt spid="2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Titre 1"/>
          <p:cNvSpPr txBox="1"/>
          <p:nvPr>
            <p:ph type="title"/>
          </p:nvPr>
        </p:nvSpPr>
        <p:spPr>
          <a:xfrm>
            <a:off x="975359" y="1006970"/>
            <a:ext cx="11054082" cy="1205653"/>
          </a:xfrm>
          <a:prstGeom prst="rect">
            <a:avLst/>
          </a:prstGeom>
        </p:spPr>
        <p:txBody>
          <a:bodyPr/>
          <a:lstStyle>
            <a:lvl1pPr algn="ctr"/>
          </a:lstStyle>
          <a:p>
            <a:pPr/>
            <a:r>
              <a:t>QU’APPELLE-T-ON DYS ?</a:t>
            </a:r>
          </a:p>
        </p:txBody>
      </p:sp>
      <p:pic>
        <p:nvPicPr>
          <p:cNvPr id="250" name="Picture 2" descr="Picture 2"/>
          <p:cNvPicPr>
            <a:picLocks noChangeAspect="1"/>
          </p:cNvPicPr>
          <p:nvPr/>
        </p:nvPicPr>
        <p:blipFill>
          <a:blip r:embed="rId2">
            <a:extLst/>
          </a:blip>
          <a:stretch>
            <a:fillRect/>
          </a:stretch>
        </p:blipFill>
        <p:spPr>
          <a:xfrm>
            <a:off x="-74231" y="2366149"/>
            <a:ext cx="12320700" cy="152083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14:prism dir="d"/>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Titre 1"/>
          <p:cNvSpPr txBox="1"/>
          <p:nvPr>
            <p:ph type="title"/>
          </p:nvPr>
        </p:nvSpPr>
        <p:spPr>
          <a:xfrm>
            <a:off x="650237" y="1269999"/>
            <a:ext cx="11704326" cy="1008105"/>
          </a:xfrm>
          <a:prstGeom prst="rect">
            <a:avLst/>
          </a:prstGeom>
        </p:spPr>
        <p:txBody>
          <a:bodyPr/>
          <a:lstStyle>
            <a:lvl1pPr algn="ctr" defTabSz="1274469">
              <a:defRPr sz="6800"/>
            </a:lvl1pPr>
          </a:lstStyle>
          <a:p>
            <a:pPr/>
            <a:r>
              <a:t>PRINCIPAUX TROUBLES DYS</a:t>
            </a:r>
          </a:p>
        </p:txBody>
      </p:sp>
      <p:sp>
        <p:nvSpPr>
          <p:cNvPr id="253" name="Espace réservé du contenu 2"/>
          <p:cNvSpPr txBox="1"/>
          <p:nvPr>
            <p:ph type="body" idx="1"/>
          </p:nvPr>
        </p:nvSpPr>
        <p:spPr>
          <a:xfrm>
            <a:off x="650237" y="2540000"/>
            <a:ext cx="11704326" cy="7619383"/>
          </a:xfrm>
          <a:prstGeom prst="rect">
            <a:avLst/>
          </a:prstGeom>
        </p:spPr>
        <p:txBody>
          <a:bodyPr/>
          <a:lstStyle/>
          <a:p>
            <a:pPr marL="376366" indent="-376366" defTabSz="1274469">
              <a:spcBef>
                <a:spcPts val="1100"/>
              </a:spcBef>
              <a:defRPr b="1">
                <a:latin typeface="Palatino"/>
                <a:ea typeface="Palatino"/>
                <a:cs typeface="Palatino"/>
                <a:sym typeface="Palatino"/>
              </a:defRPr>
            </a:pPr>
            <a:r>
              <a:t>Troubles spécifiques du développement du langage oral ou </a:t>
            </a:r>
            <a:r>
              <a:rPr>
                <a:solidFill>
                  <a:srgbClr val="FF0000"/>
                </a:solidFill>
              </a:rPr>
              <a:t>DYSPHASIE</a:t>
            </a:r>
            <a:endParaRPr>
              <a:solidFill>
                <a:srgbClr val="FF0000"/>
              </a:solidFill>
            </a:endParaRPr>
          </a:p>
          <a:p>
            <a:pPr marL="376366" indent="-376366" defTabSz="1274469">
              <a:spcBef>
                <a:spcPts val="1100"/>
              </a:spcBef>
              <a:defRPr b="1">
                <a:latin typeface="Palatino"/>
                <a:ea typeface="Palatino"/>
                <a:cs typeface="Palatino"/>
                <a:sym typeface="Palatino"/>
              </a:defRPr>
            </a:pPr>
            <a:r>
              <a:t>Troubles spécifiques de l’acquisition du langage écrit  ou </a:t>
            </a:r>
            <a:r>
              <a:rPr>
                <a:solidFill>
                  <a:srgbClr val="FF0000"/>
                </a:solidFill>
              </a:rPr>
              <a:t>DYSLEXIE</a:t>
            </a:r>
            <a:endParaRPr>
              <a:solidFill>
                <a:srgbClr val="FF0000"/>
              </a:solidFill>
            </a:endParaRPr>
          </a:p>
          <a:p>
            <a:pPr marL="376366" indent="-376366" defTabSz="1274469">
              <a:spcBef>
                <a:spcPts val="1100"/>
              </a:spcBef>
              <a:defRPr b="1">
                <a:latin typeface="Palatino"/>
                <a:ea typeface="Palatino"/>
                <a:cs typeface="Palatino"/>
                <a:sym typeface="Palatino"/>
              </a:defRPr>
            </a:pPr>
            <a:r>
              <a:t>Troubles spécifiques des coordinations et/ou des fonctions visuo-spatiales ou </a:t>
            </a:r>
            <a:r>
              <a:rPr>
                <a:solidFill>
                  <a:srgbClr val="FF0000"/>
                </a:solidFill>
              </a:rPr>
              <a:t>DYSPRAXIE</a:t>
            </a:r>
            <a:endParaRPr>
              <a:solidFill>
                <a:srgbClr val="FF0000"/>
              </a:solidFill>
            </a:endParaRPr>
          </a:p>
          <a:p>
            <a:pPr marL="376366" indent="-376366" defTabSz="1274469">
              <a:spcBef>
                <a:spcPts val="1100"/>
              </a:spcBef>
              <a:defRPr b="1">
                <a:latin typeface="Palatino"/>
                <a:ea typeface="Palatino"/>
                <a:cs typeface="Palatino"/>
                <a:sym typeface="Palatino"/>
              </a:defRPr>
            </a:pPr>
            <a:r>
              <a:t>Troubles des fonctions numériques ou </a:t>
            </a:r>
            <a:r>
              <a:rPr>
                <a:solidFill>
                  <a:srgbClr val="FF0000"/>
                </a:solidFill>
              </a:rPr>
              <a:t>DYSCALCULIE</a:t>
            </a:r>
            <a:endParaRPr>
              <a:solidFill>
                <a:srgbClr val="FF0000"/>
              </a:solidFill>
            </a:endParaRPr>
          </a:p>
          <a:p>
            <a:pPr marL="376366" indent="-376366" defTabSz="1274469">
              <a:spcBef>
                <a:spcPts val="1100"/>
              </a:spcBef>
              <a:defRPr b="1">
                <a:latin typeface="Palatino"/>
                <a:ea typeface="Palatino"/>
                <a:cs typeface="Palatino"/>
                <a:sym typeface="Palatino"/>
              </a:defRPr>
            </a:pPr>
            <a:r>
              <a:t>Troubles déficitaires de l’attention avec ou sans hyperactivité </a:t>
            </a:r>
            <a:r>
              <a:rPr>
                <a:solidFill>
                  <a:srgbClr val="FF0000"/>
                </a:solidFill>
              </a:rPr>
              <a:t>TDAH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3">
                                            <p:bg/>
                                          </p:spTgt>
                                        </p:tgtEl>
                                        <p:attrNameLst>
                                          <p:attrName>style.visibility</p:attrName>
                                        </p:attrNameLst>
                                      </p:cBhvr>
                                      <p:to>
                                        <p:strVal val="visible"/>
                                      </p:to>
                                    </p:set>
                                    <p:animEffect filter="wipe(left)" transition="in">
                                      <p:cBhvr>
                                        <p:cTn id="7" dur="1000"/>
                                        <p:tgtEl>
                                          <p:spTgt spid="25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3">
                                            <p:txEl>
                                              <p:pRg st="0" end="0"/>
                                            </p:txEl>
                                          </p:spTgt>
                                        </p:tgtEl>
                                        <p:attrNameLst>
                                          <p:attrName>style.visibility</p:attrName>
                                        </p:attrNameLst>
                                      </p:cBhvr>
                                      <p:to>
                                        <p:strVal val="visible"/>
                                      </p:to>
                                    </p:set>
                                    <p:animEffect filter="wipe(left)" transition="in">
                                      <p:cBhvr>
                                        <p:cTn id="10" dur="1000"/>
                                        <p:tgtEl>
                                          <p:spTgt spid="253">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253">
                                            <p:txEl>
                                              <p:pRg st="1" end="1"/>
                                            </p:txEl>
                                          </p:spTgt>
                                        </p:tgtEl>
                                        <p:attrNameLst>
                                          <p:attrName>style.visibility</p:attrName>
                                        </p:attrNameLst>
                                      </p:cBhvr>
                                      <p:to>
                                        <p:strVal val="visible"/>
                                      </p:to>
                                    </p:set>
                                    <p:animEffect filter="wipe(left)" transition="in">
                                      <p:cBhvr>
                                        <p:cTn id="14" dur="1000"/>
                                        <p:tgtEl>
                                          <p:spTgt spid="253">
                                            <p:txEl>
                                              <p:pRg st="1" end="1"/>
                                            </p:txEl>
                                          </p:spTgt>
                                        </p:tgtEl>
                                      </p:cBhvr>
                                    </p:animEffect>
                                  </p:childTnLst>
                                </p:cTn>
                              </p:par>
                            </p:childTnLst>
                          </p:cTn>
                        </p:par>
                        <p:par>
                          <p:cTn id="15" fill="hold">
                            <p:stCondLst>
                              <p:cond delay="2000"/>
                            </p:stCondLst>
                            <p:childTnLst>
                              <p:par>
                                <p:cTn id="16" presetClass="entr" nodeType="afterEffect" presetSubtype="8" presetID="22" grpId="1" fill="hold">
                                  <p:stCondLst>
                                    <p:cond delay="0"/>
                                  </p:stCondLst>
                                  <p:iterate type="el" backwards="0">
                                    <p:tmAbs val="0"/>
                                  </p:iterate>
                                  <p:childTnLst>
                                    <p:set>
                                      <p:cBhvr>
                                        <p:cTn id="17" fill="hold"/>
                                        <p:tgtEl>
                                          <p:spTgt spid="253">
                                            <p:txEl>
                                              <p:pRg st="2" end="2"/>
                                            </p:txEl>
                                          </p:spTgt>
                                        </p:tgtEl>
                                        <p:attrNameLst>
                                          <p:attrName>style.visibility</p:attrName>
                                        </p:attrNameLst>
                                      </p:cBhvr>
                                      <p:to>
                                        <p:strVal val="visible"/>
                                      </p:to>
                                    </p:set>
                                    <p:animEffect filter="wipe(left)" transition="in">
                                      <p:cBhvr>
                                        <p:cTn id="18" dur="1000"/>
                                        <p:tgtEl>
                                          <p:spTgt spid="25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253">
                                            <p:txEl>
                                              <p:pRg st="3" end="3"/>
                                            </p:txEl>
                                          </p:spTgt>
                                        </p:tgtEl>
                                        <p:attrNameLst>
                                          <p:attrName>style.visibility</p:attrName>
                                        </p:attrNameLst>
                                      </p:cBhvr>
                                      <p:to>
                                        <p:strVal val="visible"/>
                                      </p:to>
                                    </p:set>
                                    <p:animEffect filter="wipe(left)" transition="in">
                                      <p:cBhvr>
                                        <p:cTn id="23" dur="1000"/>
                                        <p:tgtEl>
                                          <p:spTgt spid="25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1" fill="hold">
                                  <p:stCondLst>
                                    <p:cond delay="0"/>
                                  </p:stCondLst>
                                  <p:iterate type="el" backwards="0">
                                    <p:tmAbs val="0"/>
                                  </p:iterate>
                                  <p:childTnLst>
                                    <p:set>
                                      <p:cBhvr>
                                        <p:cTn id="27" fill="hold"/>
                                        <p:tgtEl>
                                          <p:spTgt spid="253">
                                            <p:txEl>
                                              <p:pRg st="4" end="4"/>
                                            </p:txEl>
                                          </p:spTgt>
                                        </p:tgtEl>
                                        <p:attrNameLst>
                                          <p:attrName>style.visibility</p:attrName>
                                        </p:attrNameLst>
                                      </p:cBhvr>
                                      <p:to>
                                        <p:strVal val="visible"/>
                                      </p:to>
                                    </p:set>
                                    <p:animEffect filter="wipe(left)" transition="in">
                                      <p:cBhvr>
                                        <p:cTn id="28" dur="1000"/>
                                        <p:tgtEl>
                                          <p:spTgt spid="25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Titre 1"/>
          <p:cNvSpPr txBox="1"/>
          <p:nvPr>
            <p:ph type="title"/>
          </p:nvPr>
        </p:nvSpPr>
        <p:spPr>
          <a:xfrm>
            <a:off x="650237" y="1270000"/>
            <a:ext cx="11704326" cy="1030316"/>
          </a:xfrm>
          <a:prstGeom prst="rect">
            <a:avLst/>
          </a:prstGeom>
        </p:spPr>
        <p:txBody>
          <a:bodyPr/>
          <a:lstStyle>
            <a:lvl1pPr algn="ctr" defTabSz="1287474">
              <a:defRPr sz="6900"/>
            </a:lvl1pPr>
          </a:lstStyle>
          <a:p>
            <a:pPr/>
            <a:r>
              <a:t>ORIGINE </a:t>
            </a:r>
          </a:p>
        </p:txBody>
      </p:sp>
      <p:sp>
        <p:nvSpPr>
          <p:cNvPr id="256" name="Espace réservé du contenu 2"/>
          <p:cNvSpPr txBox="1"/>
          <p:nvPr>
            <p:ph type="body" idx="1"/>
          </p:nvPr>
        </p:nvSpPr>
        <p:spPr>
          <a:xfrm>
            <a:off x="650237" y="2540000"/>
            <a:ext cx="11704326" cy="6699919"/>
          </a:xfrm>
          <a:prstGeom prst="rect">
            <a:avLst/>
          </a:prstGeom>
        </p:spPr>
        <p:txBody>
          <a:bodyPr/>
          <a:lstStyle/>
          <a:p>
            <a:pPr marL="376366" indent="-376366" defTabSz="1274469">
              <a:spcBef>
                <a:spcPts val="1500"/>
              </a:spcBef>
              <a:defRPr b="1">
                <a:latin typeface="Palatino"/>
                <a:ea typeface="Palatino"/>
                <a:cs typeface="Palatino"/>
                <a:sym typeface="Palatino"/>
              </a:defRPr>
            </a:pPr>
            <a:r>
              <a:t>Ils sont la conséquence d’anomalies dans le développement cognitif de l’enfant : </a:t>
            </a:r>
            <a:br/>
            <a:r>
              <a:rPr>
                <a:solidFill>
                  <a:srgbClr val="FF0000"/>
                </a:solidFill>
              </a:rPr>
              <a:t>trouble neuro-développemental</a:t>
            </a:r>
          </a:p>
          <a:p>
            <a:pPr marL="376366" indent="-376366" defTabSz="1274469">
              <a:spcBef>
                <a:spcPts val="1500"/>
              </a:spcBef>
              <a:defRPr b="1">
                <a:latin typeface="Palatino"/>
                <a:ea typeface="Palatino"/>
                <a:cs typeface="Palatino"/>
                <a:sym typeface="Palatino"/>
              </a:defRPr>
            </a:pPr>
            <a:r>
              <a:t>Il faut exclure les troubles sensoriels (vision et audition), les troubles psychiatriques, les troubles neurologiques, les déficiences intellectuelles</a:t>
            </a:r>
          </a:p>
          <a:p>
            <a:pPr marL="376366" indent="-376366" defTabSz="1274469">
              <a:spcBef>
                <a:spcPts val="1500"/>
              </a:spcBef>
              <a:defRPr b="1">
                <a:latin typeface="Palatino"/>
                <a:ea typeface="Palatino"/>
                <a:cs typeface="Palatino"/>
                <a:sym typeface="Palatino"/>
              </a:defRPr>
            </a:pPr>
            <a:r>
              <a:t>Environ 8% des enfants présentent des troubles dys</a:t>
            </a:r>
          </a:p>
          <a:p>
            <a:pPr marL="376366" indent="-376366" defTabSz="1274469">
              <a:spcBef>
                <a:spcPts val="1500"/>
              </a:spcBef>
              <a:defRPr b="1">
                <a:latin typeface="Palatino"/>
                <a:ea typeface="Palatino"/>
                <a:cs typeface="Palatino"/>
                <a:sym typeface="Palatino"/>
              </a:defRPr>
            </a:pPr>
            <a:r>
              <a:t>Ils ont des répercussions sur les apprentissages scolaires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animEffect filter="wipe(left)" transition="in">
                                      <p:cBhvr>
                                        <p:cTn id="7" dur="1000"/>
                                        <p:tgtEl>
                                          <p:spTgt spid="25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6">
                                            <p:txEl>
                                              <p:pRg st="0" end="0"/>
                                            </p:txEl>
                                          </p:spTgt>
                                        </p:tgtEl>
                                        <p:attrNameLst>
                                          <p:attrName>style.visibility</p:attrName>
                                        </p:attrNameLst>
                                      </p:cBhvr>
                                      <p:to>
                                        <p:strVal val="visible"/>
                                      </p:to>
                                    </p:set>
                                    <p:animEffect filter="wipe(left)" transition="in">
                                      <p:cBhvr>
                                        <p:cTn id="10" dur="1000"/>
                                        <p:tgtEl>
                                          <p:spTgt spid="256">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256">
                                            <p:txEl>
                                              <p:pRg st="1" end="1"/>
                                            </p:txEl>
                                          </p:spTgt>
                                        </p:tgtEl>
                                        <p:attrNameLst>
                                          <p:attrName>style.visibility</p:attrName>
                                        </p:attrNameLst>
                                      </p:cBhvr>
                                      <p:to>
                                        <p:strVal val="visible"/>
                                      </p:to>
                                    </p:set>
                                    <p:animEffect filter="wipe(left)" transition="in">
                                      <p:cBhvr>
                                        <p:cTn id="14" dur="1000"/>
                                        <p:tgtEl>
                                          <p:spTgt spid="256">
                                            <p:txEl>
                                              <p:pRg st="1" end="1"/>
                                            </p:txEl>
                                          </p:spTgt>
                                        </p:tgtEl>
                                      </p:cBhvr>
                                    </p:animEffect>
                                  </p:childTnLst>
                                </p:cTn>
                              </p:par>
                            </p:childTnLst>
                          </p:cTn>
                        </p:par>
                        <p:par>
                          <p:cTn id="15" fill="hold">
                            <p:stCondLst>
                              <p:cond delay="2000"/>
                            </p:stCondLst>
                            <p:childTnLst>
                              <p:par>
                                <p:cTn id="16" presetClass="entr" nodeType="afterEffect" presetSubtype="8" presetID="22" grpId="1" fill="hold">
                                  <p:stCondLst>
                                    <p:cond delay="0"/>
                                  </p:stCondLst>
                                  <p:iterate type="el" backwards="0">
                                    <p:tmAbs val="0"/>
                                  </p:iterate>
                                  <p:childTnLst>
                                    <p:set>
                                      <p:cBhvr>
                                        <p:cTn id="17" fill="hold"/>
                                        <p:tgtEl>
                                          <p:spTgt spid="256">
                                            <p:txEl>
                                              <p:pRg st="2" end="2"/>
                                            </p:txEl>
                                          </p:spTgt>
                                        </p:tgtEl>
                                        <p:attrNameLst>
                                          <p:attrName>style.visibility</p:attrName>
                                        </p:attrNameLst>
                                      </p:cBhvr>
                                      <p:to>
                                        <p:strVal val="visible"/>
                                      </p:to>
                                    </p:set>
                                    <p:animEffect filter="wipe(left)" transition="in">
                                      <p:cBhvr>
                                        <p:cTn id="18" dur="1000"/>
                                        <p:tgtEl>
                                          <p:spTgt spid="25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256">
                                            <p:txEl>
                                              <p:pRg st="3" end="3"/>
                                            </p:txEl>
                                          </p:spTgt>
                                        </p:tgtEl>
                                        <p:attrNameLst>
                                          <p:attrName>style.visibility</p:attrName>
                                        </p:attrNameLst>
                                      </p:cBhvr>
                                      <p:to>
                                        <p:strVal val="visible"/>
                                      </p:to>
                                    </p:set>
                                    <p:animEffect filter="wipe(left)" transition="in">
                                      <p:cBhvr>
                                        <p:cTn id="23" dur="1000"/>
                                        <p:tgtEl>
                                          <p:spTgt spid="25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